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handoutMasterIdLst>
    <p:handoutMasterId r:id="rId6"/>
  </p:handoutMasterIdLst>
  <p:sldIdLst>
    <p:sldId id="277" r:id="rId2"/>
    <p:sldId id="278" r:id="rId3"/>
    <p:sldId id="280"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8"/>
    <p:restoredTop sz="94694"/>
  </p:normalViewPr>
  <p:slideViewPr>
    <p:cSldViewPr snapToGrid="0" snapToObjects="1">
      <p:cViewPr varScale="1">
        <p:scale>
          <a:sx n="74" d="100"/>
          <a:sy n="74" d="100"/>
        </p:scale>
        <p:origin x="3000"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AB59557-8252-5041-BC06-1BA1B501D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4281EFA-6CD4-8F49-A727-B9F7E6407A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C78D3E-6C5C-C546-BCAD-9F79F3BA9538}" type="datetime1">
              <a:rPr lang="de-DE" smtClean="0"/>
              <a:t>02.09.2020</a:t>
            </a:fld>
            <a:endParaRPr lang="de-DE"/>
          </a:p>
        </p:txBody>
      </p:sp>
      <p:sp>
        <p:nvSpPr>
          <p:cNvPr id="4" name="Fußzeilenplatzhalter 3">
            <a:extLst>
              <a:ext uri="{FF2B5EF4-FFF2-40B4-BE49-F238E27FC236}">
                <a16:creationId xmlns:a16="http://schemas.microsoft.com/office/drawing/2014/main" id="{37A1F491-8A2F-074B-83C7-DC3D0954C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www.vogel-verpackungen.de  www.shop-vogel.de  T. 02238 479110</a:t>
            </a:r>
          </a:p>
        </p:txBody>
      </p:sp>
      <p:sp>
        <p:nvSpPr>
          <p:cNvPr id="5" name="Foliennummernplatzhalter 4">
            <a:extLst>
              <a:ext uri="{FF2B5EF4-FFF2-40B4-BE49-F238E27FC236}">
                <a16:creationId xmlns:a16="http://schemas.microsoft.com/office/drawing/2014/main" id="{D3E4A00E-273D-DF49-A5C1-49F98A9DD4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38CF6D-6359-D947-911F-B2A4911D2B17}" type="slidenum">
              <a:rPr lang="de-DE" smtClean="0"/>
              <a:t>‹Nr.›</a:t>
            </a:fld>
            <a:endParaRPr lang="de-DE"/>
          </a:p>
        </p:txBody>
      </p:sp>
    </p:spTree>
    <p:extLst>
      <p:ext uri="{BB962C8B-B14F-4D97-AF65-F5344CB8AC3E}">
        <p14:creationId xmlns:p14="http://schemas.microsoft.com/office/powerpoint/2010/main" val="154046994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C166D-AEC7-B24D-A2DF-39995DD08DA5}" type="datetime1">
              <a:rPr lang="de-DE" smtClean="0"/>
              <a:t>02.09.2020</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www.vogel-verpackungen.de  www.shop-vogel.de  T. 02238 479110</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50144-9031-1145-845C-034AD9EC9EF2}" type="slidenum">
              <a:rPr lang="de-DE" smtClean="0"/>
              <a:t>‹Nr.›</a:t>
            </a:fld>
            <a:endParaRPr lang="de-DE"/>
          </a:p>
        </p:txBody>
      </p:sp>
    </p:spTree>
    <p:extLst>
      <p:ext uri="{BB962C8B-B14F-4D97-AF65-F5344CB8AC3E}">
        <p14:creationId xmlns:p14="http://schemas.microsoft.com/office/powerpoint/2010/main" val="101001707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791" y="2665532"/>
            <a:ext cx="6520220" cy="1697746"/>
          </a:xfrm>
          <a:prstGeom prst="rect">
            <a:avLst/>
          </a:prstGeom>
        </p:spPr>
        <p:txBody>
          <a:bodyPr anchor="b">
            <a:normAutofit/>
          </a:bodyPr>
          <a:lstStyle>
            <a:lvl1pPr algn="ctr">
              <a:defRPr sz="2400">
                <a:solidFill>
                  <a:schemeClr val="tx2"/>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515791" y="4461980"/>
            <a:ext cx="6520220" cy="834612"/>
          </a:xfrm>
        </p:spPr>
        <p:txBody>
          <a:bodyPr/>
          <a:lstStyle>
            <a:lvl1pPr marL="0" indent="0" algn="ctr">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dirty="0"/>
              <a:t>Mastertextformat bearbeiten</a:t>
            </a:r>
          </a:p>
        </p:txBody>
      </p:sp>
      <p:sp>
        <p:nvSpPr>
          <p:cNvPr id="13" name="Bildplatzhalter 12">
            <a:extLst>
              <a:ext uri="{FF2B5EF4-FFF2-40B4-BE49-F238E27FC236}">
                <a16:creationId xmlns:a16="http://schemas.microsoft.com/office/drawing/2014/main" id="{D605B392-0833-4844-9A79-DD24844C1203}"/>
              </a:ext>
            </a:extLst>
          </p:cNvPr>
          <p:cNvSpPr>
            <a:spLocks noGrp="1"/>
          </p:cNvSpPr>
          <p:nvPr>
            <p:ph type="pic" sz="quarter" idx="12"/>
          </p:nvPr>
        </p:nvSpPr>
        <p:spPr>
          <a:xfrm>
            <a:off x="515938" y="5395220"/>
            <a:ext cx="6519862" cy="4285356"/>
          </a:xfrm>
        </p:spPr>
        <p:txBody>
          <a:bodyPr/>
          <a:lstStyle/>
          <a:p>
            <a:endParaRPr lang="de-DE" dirty="0"/>
          </a:p>
        </p:txBody>
      </p:sp>
      <p:sp>
        <p:nvSpPr>
          <p:cNvPr id="7" name="Textplatzhalter 5">
            <a:extLst>
              <a:ext uri="{FF2B5EF4-FFF2-40B4-BE49-F238E27FC236}">
                <a16:creationId xmlns:a16="http://schemas.microsoft.com/office/drawing/2014/main" id="{DE127508-4598-814D-9441-108D88785F2A}"/>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9" name="Textplatzhalter 7">
            <a:extLst>
              <a:ext uri="{FF2B5EF4-FFF2-40B4-BE49-F238E27FC236}">
                <a16:creationId xmlns:a16="http://schemas.microsoft.com/office/drawing/2014/main" id="{1F658502-8ED6-4743-BE53-3BECE62A42A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40955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defRPr>
            </a:lvl1pPr>
          </a:lstStyle>
          <a:p>
            <a:pPr lvl="0"/>
            <a:r>
              <a:rPr lang="de-DE" dirty="0"/>
              <a:t>MASTERTEXTFORMAT BEARBEITEN</a:t>
            </a:r>
          </a:p>
          <a:p>
            <a:pPr lvl="1"/>
            <a:endParaRPr lang="de-DE" dirty="0"/>
          </a:p>
          <a:p>
            <a:pPr lvl="0"/>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extplatzhalter 5">
            <a:extLst>
              <a:ext uri="{FF2B5EF4-FFF2-40B4-BE49-F238E27FC236}">
                <a16:creationId xmlns:a16="http://schemas.microsoft.com/office/drawing/2014/main" id="{E9881174-9152-7645-B66E-4DE65699561F}"/>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0" name="Textplatzhalter 7">
            <a:extLst>
              <a:ext uri="{FF2B5EF4-FFF2-40B4-BE49-F238E27FC236}">
                <a16:creationId xmlns:a16="http://schemas.microsoft.com/office/drawing/2014/main" id="{D5B477CD-63FB-024F-A38F-7A5A3ACFD1E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97922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D89C7DF-412C-384D-9620-F580AEB77F73}"/>
              </a:ext>
            </a:extLst>
          </p:cNvPr>
          <p:cNvSpPr>
            <a:spLocks noGrp="1"/>
          </p:cNvSpPr>
          <p:nvPr>
            <p:ph type="body" sz="quarter" idx="16" hasCustomPrompt="1"/>
          </p:nvPr>
        </p:nvSpPr>
        <p:spPr>
          <a:xfrm>
            <a:off x="550834" y="1934631"/>
            <a:ext cx="6458005" cy="2090975"/>
          </a:xfrm>
        </p:spPr>
        <p:txBody>
          <a:bodyPr>
            <a:normAutofit/>
          </a:bodyPr>
          <a:lstStyle>
            <a:lvl1pPr marL="0" indent="0">
              <a:buNone/>
              <a:defRPr sz="1400" b="0">
                <a:solidFill>
                  <a:schemeClr val="tx1"/>
                </a:solidFill>
              </a:defRPr>
            </a:lvl1pPr>
            <a:lvl2pPr>
              <a:defRPr sz="110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2" name="Content Placeholder 2">
            <a:extLst>
              <a:ext uri="{FF2B5EF4-FFF2-40B4-BE49-F238E27FC236}">
                <a16:creationId xmlns:a16="http://schemas.microsoft.com/office/drawing/2014/main" id="{1CA996B3-76AA-5342-9854-6341FAF2F39D}"/>
              </a:ext>
            </a:extLst>
          </p:cNvPr>
          <p:cNvSpPr>
            <a:spLocks noGrp="1"/>
          </p:cNvSpPr>
          <p:nvPr>
            <p:ph idx="13"/>
          </p:nvPr>
        </p:nvSpPr>
        <p:spPr>
          <a:xfrm>
            <a:off x="5579918" y="1934631"/>
            <a:ext cx="1428922" cy="2090975"/>
          </a:xfr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F61FC994-B597-3941-9D65-4E2D19ACAA01}"/>
              </a:ext>
            </a:extLst>
          </p:cNvPr>
          <p:cNvSpPr>
            <a:spLocks noGrp="1"/>
          </p:cNvSpPr>
          <p:nvPr>
            <p:ph idx="14"/>
          </p:nvPr>
        </p:nvSpPr>
        <p:spPr>
          <a:xfrm>
            <a:off x="5579918" y="4199480"/>
            <a:ext cx="1428922" cy="2090975"/>
          </a:xfr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id="{F4D334FA-B0C5-394B-91CA-532F7C20A24C}"/>
              </a:ext>
            </a:extLst>
          </p:cNvPr>
          <p:cNvSpPr>
            <a:spLocks noGrp="1"/>
          </p:cNvSpPr>
          <p:nvPr>
            <p:ph idx="15"/>
          </p:nvPr>
        </p:nvSpPr>
        <p:spPr>
          <a:xfrm>
            <a:off x="5579918" y="6465067"/>
            <a:ext cx="1428922" cy="2090975"/>
          </a:xfrm>
        </p:spPr>
        <p:txBody>
          <a:bodyPr/>
          <a:lstStyle>
            <a:lvl1pPr marL="0" indent="0">
              <a:buNone/>
              <a:defRPr/>
            </a:lvl1pPr>
          </a:lstStyle>
          <a:p>
            <a:pPr lvl="0"/>
            <a:endParaRPr lang="en-US" dirty="0"/>
          </a:p>
        </p:txBody>
      </p:sp>
      <p:sp>
        <p:nvSpPr>
          <p:cNvPr id="15" name="Textplatzhalter 5">
            <a:extLst>
              <a:ext uri="{FF2B5EF4-FFF2-40B4-BE49-F238E27FC236}">
                <a16:creationId xmlns:a16="http://schemas.microsoft.com/office/drawing/2014/main" id="{CE4C0E4B-AC81-5443-8E3E-8310D18B2949}"/>
              </a:ext>
            </a:extLst>
          </p:cNvPr>
          <p:cNvSpPr>
            <a:spLocks noGrp="1"/>
          </p:cNvSpPr>
          <p:nvPr>
            <p:ph type="body" sz="quarter" idx="17" hasCustomPrompt="1"/>
          </p:nvPr>
        </p:nvSpPr>
        <p:spPr>
          <a:xfrm>
            <a:off x="550834" y="4201176"/>
            <a:ext cx="6458005" cy="2090975"/>
          </a:xfrm>
        </p:spPr>
        <p:txBody>
          <a:bodyPr>
            <a:normAutofit/>
          </a:bodyPr>
          <a:lstStyle>
            <a:lvl1pPr marL="0" indent="0">
              <a:buNone/>
              <a:defRPr lang="de-DE" sz="1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marL="0" lvl="0" indent="0" algn="l" defTabSz="755934" rtl="0" eaLnBrk="1" latinLnBrk="0" hangingPunct="1">
              <a:lnSpc>
                <a:spcPct val="90000"/>
              </a:lnSpc>
              <a:spcBef>
                <a:spcPts val="827"/>
              </a:spcBef>
              <a:buClr>
                <a:srgbClr val="0078AF"/>
              </a:buClr>
              <a:buFont typeface="Wingdings" pitchFamily="2" charset="2"/>
              <a:buNone/>
            </a:pPr>
            <a:r>
              <a:rPr lang="de-DE" dirty="0"/>
              <a:t>MASTERTEXTFORMAT BEARBEITEN</a:t>
            </a:r>
          </a:p>
          <a:p>
            <a:pPr lvl="1"/>
            <a:endParaRPr lang="de-DE" dirty="0"/>
          </a:p>
          <a:p>
            <a:pPr lvl="0"/>
            <a:r>
              <a:rPr lang="de-DE" dirty="0"/>
              <a:t>Zweite Ebene</a:t>
            </a:r>
          </a:p>
          <a:p>
            <a:pPr lvl="2"/>
            <a:r>
              <a:rPr lang="de-DE" dirty="0"/>
              <a:t>Dritte Ebene</a:t>
            </a:r>
          </a:p>
        </p:txBody>
      </p:sp>
      <p:sp>
        <p:nvSpPr>
          <p:cNvPr id="17" name="Textplatzhalter 5">
            <a:extLst>
              <a:ext uri="{FF2B5EF4-FFF2-40B4-BE49-F238E27FC236}">
                <a16:creationId xmlns:a16="http://schemas.microsoft.com/office/drawing/2014/main" id="{03656D4F-8181-0243-9B72-556BFC439EE6}"/>
              </a:ext>
            </a:extLst>
          </p:cNvPr>
          <p:cNvSpPr>
            <a:spLocks noGrp="1"/>
          </p:cNvSpPr>
          <p:nvPr>
            <p:ph type="body" sz="quarter" idx="18" hasCustomPrompt="1"/>
          </p:nvPr>
        </p:nvSpPr>
        <p:spPr>
          <a:xfrm>
            <a:off x="550834" y="6464329"/>
            <a:ext cx="6458005" cy="2091713"/>
          </a:xfrm>
        </p:spPr>
        <p:txBody>
          <a:bodyPr>
            <a:normAutofit/>
          </a:bodyPr>
          <a:lstStyle>
            <a:lvl1pPr marL="0" indent="0">
              <a:buNone/>
              <a:defRPr sz="1400" b="0">
                <a:solidFill>
                  <a:schemeClr val="tx1"/>
                </a:solidFill>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8" name="Textplatzhalter 5">
            <a:extLst>
              <a:ext uri="{FF2B5EF4-FFF2-40B4-BE49-F238E27FC236}">
                <a16:creationId xmlns:a16="http://schemas.microsoft.com/office/drawing/2014/main" id="{61EB46C0-CF1D-7A47-A420-5E905F5C2E83}"/>
              </a:ext>
            </a:extLst>
          </p:cNvPr>
          <p:cNvSpPr>
            <a:spLocks noGrp="1"/>
          </p:cNvSpPr>
          <p:nvPr>
            <p:ph type="body" sz="quarter" idx="19"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9" name="Textplatzhalter 7">
            <a:extLst>
              <a:ext uri="{FF2B5EF4-FFF2-40B4-BE49-F238E27FC236}">
                <a16:creationId xmlns:a16="http://schemas.microsoft.com/office/drawing/2014/main" id="{4A3308B6-4C40-7E4D-85E9-E58E820FD480}"/>
              </a:ext>
            </a:extLst>
          </p:cNvPr>
          <p:cNvSpPr>
            <a:spLocks noGrp="1"/>
          </p:cNvSpPr>
          <p:nvPr>
            <p:ph type="body" sz="quarter" idx="20"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314481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9728"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4" name="Content Placeholder 3"/>
          <p:cNvSpPr>
            <a:spLocks noGrp="1"/>
          </p:cNvSpPr>
          <p:nvPr>
            <p:ph sz="half" idx="2" hasCustomPrompt="1"/>
          </p:nvPr>
        </p:nvSpPr>
        <p:spPr>
          <a:xfrm>
            <a:off x="3827085"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10" name="Textplatzhalter 5">
            <a:extLst>
              <a:ext uri="{FF2B5EF4-FFF2-40B4-BE49-F238E27FC236}">
                <a16:creationId xmlns:a16="http://schemas.microsoft.com/office/drawing/2014/main" id="{9CA33582-0DD8-434B-8FC4-14882AE91D44}"/>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1" name="Textplatzhalter 7">
            <a:extLst>
              <a:ext uri="{FF2B5EF4-FFF2-40B4-BE49-F238E27FC236}">
                <a16:creationId xmlns:a16="http://schemas.microsoft.com/office/drawing/2014/main" id="{91BBD6FF-1F73-9D43-BE54-E75CA9141B68}"/>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369382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79"/>
            <a:ext cx="3198096" cy="1847928"/>
          </a:xfrm>
        </p:spPr>
        <p:txBody>
          <a:bodyPr/>
          <a:lstStyle>
            <a:lvl1pPr>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79"/>
            <a:ext cx="3213847" cy="1847928"/>
          </a:xfrm>
        </p:spPr>
        <p:txBody>
          <a:bodyPr/>
          <a:lstStyle>
            <a:lvl1pPr>
              <a:defRPr sz="1400" b="0"/>
            </a:lvl1pPr>
          </a:lstStyle>
          <a:p>
            <a:pPr lvl="0"/>
            <a:r>
              <a:rPr lang="de-DE" dirty="0"/>
              <a:t>Mastertextformat bearbeiten</a:t>
            </a:r>
          </a:p>
          <a:p>
            <a:pPr lvl="1"/>
            <a:r>
              <a:rPr lang="de-DE" dirty="0"/>
              <a:t>Zweite Ebene</a:t>
            </a:r>
          </a:p>
        </p:txBody>
      </p:sp>
      <p:sp>
        <p:nvSpPr>
          <p:cNvPr id="10" name="Text Placeholder 2">
            <a:extLst>
              <a:ext uri="{FF2B5EF4-FFF2-40B4-BE49-F238E27FC236}">
                <a16:creationId xmlns:a16="http://schemas.microsoft.com/office/drawing/2014/main" id="{4E723376-BD1A-F64B-AC73-71043709E889}"/>
              </a:ext>
            </a:extLst>
          </p:cNvPr>
          <p:cNvSpPr>
            <a:spLocks noGrp="1"/>
          </p:cNvSpPr>
          <p:nvPr>
            <p:ph type="body" idx="12" hasCustomPrompt="1"/>
          </p:nvPr>
        </p:nvSpPr>
        <p:spPr>
          <a:xfrm>
            <a:off x="520713" y="5531424"/>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49B7FEB6-F4C7-DD41-AC75-1F8F6D38B9C7}"/>
              </a:ext>
            </a:extLst>
          </p:cNvPr>
          <p:cNvSpPr>
            <a:spLocks noGrp="1"/>
          </p:cNvSpPr>
          <p:nvPr>
            <p:ph sz="half" idx="13"/>
          </p:nvPr>
        </p:nvSpPr>
        <p:spPr>
          <a:xfrm>
            <a:off x="520713" y="6408423"/>
            <a:ext cx="3198096" cy="3172898"/>
          </a:xfrm>
        </p:spPr>
        <p:txBody>
          <a:bodyPr/>
          <a:lstStyle>
            <a:lvl1pPr>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903BD5EE-85E3-2D46-879D-B063D483B722}"/>
              </a:ext>
            </a:extLst>
          </p:cNvPr>
          <p:cNvSpPr>
            <a:spLocks noGrp="1"/>
          </p:cNvSpPr>
          <p:nvPr>
            <p:ph type="body" sz="quarter" idx="14" hasCustomPrompt="1"/>
          </p:nvPr>
        </p:nvSpPr>
        <p:spPr>
          <a:xfrm>
            <a:off x="3827086" y="5531424"/>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FDB85C24-EB97-9647-8DD1-237B24CDD25D}"/>
              </a:ext>
            </a:extLst>
          </p:cNvPr>
          <p:cNvSpPr>
            <a:spLocks noGrp="1"/>
          </p:cNvSpPr>
          <p:nvPr>
            <p:ph sz="quarter" idx="15"/>
          </p:nvPr>
        </p:nvSpPr>
        <p:spPr>
          <a:xfrm>
            <a:off x="3827086" y="6408422"/>
            <a:ext cx="3213847" cy="3172899"/>
          </a:xfrm>
        </p:spPr>
        <p:txBody>
          <a:bodyPr/>
          <a:lstStyle>
            <a:lvl1pPr>
              <a:defRPr sz="1400" b="0"/>
            </a:lvl1pPr>
          </a:lstStyle>
          <a:p>
            <a:pPr lvl="0"/>
            <a:r>
              <a:rPr lang="de-DE" dirty="0"/>
              <a:t>Mastertextformat bearbeiten</a:t>
            </a:r>
          </a:p>
          <a:p>
            <a:pPr lvl="1"/>
            <a:r>
              <a:rPr lang="de-DE" dirty="0"/>
              <a:t>Zweite Ebene</a:t>
            </a:r>
          </a:p>
        </p:txBody>
      </p:sp>
      <p:sp>
        <p:nvSpPr>
          <p:cNvPr id="19" name="Textplatzhalter 5">
            <a:extLst>
              <a:ext uri="{FF2B5EF4-FFF2-40B4-BE49-F238E27FC236}">
                <a16:creationId xmlns:a16="http://schemas.microsoft.com/office/drawing/2014/main" id="{431D57BF-3FA4-C749-990B-65A4F8FD79D5}"/>
              </a:ext>
            </a:extLst>
          </p:cNvPr>
          <p:cNvSpPr>
            <a:spLocks noGrp="1"/>
          </p:cNvSpPr>
          <p:nvPr>
            <p:ph type="body" sz="quarter" idx="16"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20" name="Textplatzhalter 7">
            <a:extLst>
              <a:ext uri="{FF2B5EF4-FFF2-40B4-BE49-F238E27FC236}">
                <a16:creationId xmlns:a16="http://schemas.microsoft.com/office/drawing/2014/main" id="{3FB78C2B-4197-8048-AF28-FACD55F947CA}"/>
              </a:ext>
            </a:extLst>
          </p:cNvPr>
          <p:cNvSpPr>
            <a:spLocks noGrp="1"/>
          </p:cNvSpPr>
          <p:nvPr>
            <p:ph type="body" sz="quarter" idx="17"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21469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platzhalter 5">
            <a:extLst>
              <a:ext uri="{FF2B5EF4-FFF2-40B4-BE49-F238E27FC236}">
                <a16:creationId xmlns:a16="http://schemas.microsoft.com/office/drawing/2014/main" id="{3A7687BD-3360-2942-842B-C925A0D77126}"/>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3" name="Textplatzhalter 7">
            <a:extLst>
              <a:ext uri="{FF2B5EF4-FFF2-40B4-BE49-F238E27FC236}">
                <a16:creationId xmlns:a16="http://schemas.microsoft.com/office/drawing/2014/main" id="{865EBED2-E8FF-F744-8ABF-080D802D7409}"/>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401055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0" name="Text Placeholder 2">
            <a:extLst>
              <a:ext uri="{FF2B5EF4-FFF2-40B4-BE49-F238E27FC236}">
                <a16:creationId xmlns:a16="http://schemas.microsoft.com/office/drawing/2014/main" id="{2B8BC19E-5729-7944-B6CB-70D3BF00B34A}"/>
              </a:ext>
            </a:extLst>
          </p:cNvPr>
          <p:cNvSpPr>
            <a:spLocks noGrp="1"/>
          </p:cNvSpPr>
          <p:nvPr>
            <p:ph type="body" idx="13" hasCustomPrompt="1"/>
          </p:nvPr>
        </p:nvSpPr>
        <p:spPr>
          <a:xfrm>
            <a:off x="520713" y="49196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57F662A5-A233-0542-8677-6F1DEDD9BB1A}"/>
              </a:ext>
            </a:extLst>
          </p:cNvPr>
          <p:cNvSpPr>
            <a:spLocks noGrp="1"/>
          </p:cNvSpPr>
          <p:nvPr>
            <p:ph sz="half" idx="14"/>
          </p:nvPr>
        </p:nvSpPr>
        <p:spPr>
          <a:xfrm>
            <a:off x="520713" y="57966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F51ACD75-5EB8-5A40-981F-0873E2104875}"/>
              </a:ext>
            </a:extLst>
          </p:cNvPr>
          <p:cNvSpPr>
            <a:spLocks noGrp="1"/>
          </p:cNvSpPr>
          <p:nvPr>
            <p:ph type="body" sz="quarter" idx="15" hasCustomPrompt="1"/>
          </p:nvPr>
        </p:nvSpPr>
        <p:spPr>
          <a:xfrm>
            <a:off x="3827086" y="49196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E4F3F902-0816-EC40-AAF5-1DCB5E893A32}"/>
              </a:ext>
            </a:extLst>
          </p:cNvPr>
          <p:cNvSpPr>
            <a:spLocks noGrp="1"/>
          </p:cNvSpPr>
          <p:nvPr>
            <p:ph sz="quarter" idx="16"/>
          </p:nvPr>
        </p:nvSpPr>
        <p:spPr>
          <a:xfrm>
            <a:off x="3827086" y="57966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4" name="Text Placeholder 2">
            <a:extLst>
              <a:ext uri="{FF2B5EF4-FFF2-40B4-BE49-F238E27FC236}">
                <a16:creationId xmlns:a16="http://schemas.microsoft.com/office/drawing/2014/main" id="{88B188C5-188C-D749-AE63-2BAB018E738D}"/>
              </a:ext>
            </a:extLst>
          </p:cNvPr>
          <p:cNvSpPr>
            <a:spLocks noGrp="1"/>
          </p:cNvSpPr>
          <p:nvPr>
            <p:ph type="body" idx="17" hasCustomPrompt="1"/>
          </p:nvPr>
        </p:nvSpPr>
        <p:spPr>
          <a:xfrm>
            <a:off x="520713" y="72564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5" name="Content Placeholder 3">
            <a:extLst>
              <a:ext uri="{FF2B5EF4-FFF2-40B4-BE49-F238E27FC236}">
                <a16:creationId xmlns:a16="http://schemas.microsoft.com/office/drawing/2014/main" id="{A8741B94-4C22-2E4E-A8A3-89C4E82D274B}"/>
              </a:ext>
            </a:extLst>
          </p:cNvPr>
          <p:cNvSpPr>
            <a:spLocks noGrp="1"/>
          </p:cNvSpPr>
          <p:nvPr>
            <p:ph sz="half" idx="18"/>
          </p:nvPr>
        </p:nvSpPr>
        <p:spPr>
          <a:xfrm>
            <a:off x="520713" y="81334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6" name="Text Placeholder 4">
            <a:extLst>
              <a:ext uri="{FF2B5EF4-FFF2-40B4-BE49-F238E27FC236}">
                <a16:creationId xmlns:a16="http://schemas.microsoft.com/office/drawing/2014/main" id="{6B759505-A5F2-1E4F-8491-9286C60FB624}"/>
              </a:ext>
            </a:extLst>
          </p:cNvPr>
          <p:cNvSpPr>
            <a:spLocks noGrp="1"/>
          </p:cNvSpPr>
          <p:nvPr>
            <p:ph type="body" sz="quarter" idx="19" hasCustomPrompt="1"/>
          </p:nvPr>
        </p:nvSpPr>
        <p:spPr>
          <a:xfrm>
            <a:off x="3827086" y="72564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7" name="Content Placeholder 5">
            <a:extLst>
              <a:ext uri="{FF2B5EF4-FFF2-40B4-BE49-F238E27FC236}">
                <a16:creationId xmlns:a16="http://schemas.microsoft.com/office/drawing/2014/main" id="{3407B99E-38B1-EA4C-8144-C99AEE61A3CC}"/>
              </a:ext>
            </a:extLst>
          </p:cNvPr>
          <p:cNvSpPr>
            <a:spLocks noGrp="1"/>
          </p:cNvSpPr>
          <p:nvPr>
            <p:ph sz="quarter" idx="20"/>
          </p:nvPr>
        </p:nvSpPr>
        <p:spPr>
          <a:xfrm>
            <a:off x="3827086" y="81334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23" name="Textplatzhalter 5">
            <a:extLst>
              <a:ext uri="{FF2B5EF4-FFF2-40B4-BE49-F238E27FC236}">
                <a16:creationId xmlns:a16="http://schemas.microsoft.com/office/drawing/2014/main" id="{2D521B2F-F94C-6941-A963-D2BEB3281056}"/>
              </a:ext>
            </a:extLst>
          </p:cNvPr>
          <p:cNvSpPr>
            <a:spLocks noGrp="1"/>
          </p:cNvSpPr>
          <p:nvPr>
            <p:ph type="body" sz="quarter" idx="21"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24" name="Textplatzhalter 7">
            <a:extLst>
              <a:ext uri="{FF2B5EF4-FFF2-40B4-BE49-F238E27FC236}">
                <a16:creationId xmlns:a16="http://schemas.microsoft.com/office/drawing/2014/main" id="{934FCE1A-FF7B-5C46-86BA-FF6C9E5ED123}"/>
              </a:ext>
            </a:extLst>
          </p:cNvPr>
          <p:cNvSpPr>
            <a:spLocks noGrp="1"/>
          </p:cNvSpPr>
          <p:nvPr>
            <p:ph type="body" sz="quarter" idx="22"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179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Textplatzhalter 5">
            <a:extLst>
              <a:ext uri="{FF2B5EF4-FFF2-40B4-BE49-F238E27FC236}">
                <a16:creationId xmlns:a16="http://schemas.microsoft.com/office/drawing/2014/main" id="{F54D3C3D-5CAE-F744-88A1-9CD1719134CC}"/>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8" name="Textplatzhalter 7">
            <a:extLst>
              <a:ext uri="{FF2B5EF4-FFF2-40B4-BE49-F238E27FC236}">
                <a16:creationId xmlns:a16="http://schemas.microsoft.com/office/drawing/2014/main" id="{0188969F-8588-2545-803A-E4888D4FF65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76533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05EEE0F3-5640-B149-A211-DAC111A1BBE6}"/>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6" name="Textplatzhalter 7">
            <a:extLst>
              <a:ext uri="{FF2B5EF4-FFF2-40B4-BE49-F238E27FC236}">
                <a16:creationId xmlns:a16="http://schemas.microsoft.com/office/drawing/2014/main" id="{E06A3117-D14F-704B-A8FE-060AED2B8F76}"/>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187779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tint val="95000"/>
              <a:satMod val="170000"/>
            </a:schemeClr>
          </a:fgClr>
          <a:bgClr>
            <a:schemeClr val="bg1"/>
          </a:bgClr>
        </a:pattFill>
        <a:effectLst/>
      </p:bgPr>
    </p:b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9B26C6E-99D3-2D46-97E0-3D65C993662A}"/>
              </a:ext>
            </a:extLst>
          </p:cNvPr>
          <p:cNvPicPr>
            <a:picLocks noChangeAspect="1"/>
          </p:cNvPicPr>
          <p:nvPr userDrawn="1"/>
        </p:nvPicPr>
        <p:blipFill>
          <a:blip r:embed="rId11"/>
          <a:stretch>
            <a:fillRect/>
          </a:stretch>
        </p:blipFill>
        <p:spPr>
          <a:xfrm>
            <a:off x="0" y="-48679"/>
            <a:ext cx="7559675" cy="10789170"/>
          </a:xfrm>
          <a:prstGeom prst="rect">
            <a:avLst/>
          </a:prstGeom>
        </p:spPr>
      </p:pic>
      <p:sp>
        <p:nvSpPr>
          <p:cNvPr id="10" name="Eine Ecke des Rechtecks schneiden 9">
            <a:extLst>
              <a:ext uri="{FF2B5EF4-FFF2-40B4-BE49-F238E27FC236}">
                <a16:creationId xmlns:a16="http://schemas.microsoft.com/office/drawing/2014/main" id="{5129363A-A3D7-8943-A982-3406E43EBF50}"/>
              </a:ext>
            </a:extLst>
          </p:cNvPr>
          <p:cNvSpPr/>
          <p:nvPr userDrawn="1"/>
        </p:nvSpPr>
        <p:spPr>
          <a:xfrm>
            <a:off x="1525713" y="593330"/>
            <a:ext cx="5786999" cy="1140011"/>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 Placeholder 2"/>
          <p:cNvSpPr>
            <a:spLocks noGrp="1"/>
          </p:cNvSpPr>
          <p:nvPr>
            <p:ph type="body" idx="1"/>
          </p:nvPr>
        </p:nvSpPr>
        <p:spPr>
          <a:xfrm>
            <a:off x="519728" y="2252312"/>
            <a:ext cx="6519601" cy="7377745"/>
          </a:xfrm>
          <a:prstGeom prst="rect">
            <a:avLst/>
          </a:prstGeom>
        </p:spPr>
        <p:txBody>
          <a:bodyPr vert="horz" lIns="0" tIns="45720" rIns="91440" bIns="45720" rtlCol="0">
            <a:normAutofit/>
          </a:bodyPr>
          <a:lstStyle/>
          <a:p>
            <a:pPr lvl="0"/>
            <a:r>
              <a:rPr lang="de-DE" dirty="0"/>
              <a:t>MASTERTEXTFORMAT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a:extLst>
              <a:ext uri="{FF2B5EF4-FFF2-40B4-BE49-F238E27FC236}">
                <a16:creationId xmlns:a16="http://schemas.microsoft.com/office/drawing/2014/main" id="{405DFD96-9397-7840-B08C-E88E4E56429E}"/>
              </a:ext>
            </a:extLst>
          </p:cNvPr>
          <p:cNvPicPr>
            <a:picLocks noChangeAspect="1"/>
          </p:cNvPicPr>
          <p:nvPr userDrawn="1"/>
        </p:nvPicPr>
        <p:blipFill>
          <a:blip r:embed="rId12"/>
          <a:stretch>
            <a:fillRect/>
          </a:stretch>
        </p:blipFill>
        <p:spPr>
          <a:xfrm>
            <a:off x="273383" y="600926"/>
            <a:ext cx="1132415" cy="1132415"/>
          </a:xfrm>
          <a:prstGeom prst="rect">
            <a:avLst/>
          </a:prstGeom>
        </p:spPr>
      </p:pic>
      <p:cxnSp>
        <p:nvCxnSpPr>
          <p:cNvPr id="8" name="Gerade Verbindung 7">
            <a:extLst>
              <a:ext uri="{FF2B5EF4-FFF2-40B4-BE49-F238E27FC236}">
                <a16:creationId xmlns:a16="http://schemas.microsoft.com/office/drawing/2014/main" id="{A3FFE728-AC71-DF4B-B428-D16AE1D4CC76}"/>
              </a:ext>
            </a:extLst>
          </p:cNvPr>
          <p:cNvCxnSpPr>
            <a:cxnSpLocks/>
          </p:cNvCxnSpPr>
          <p:nvPr userDrawn="1"/>
        </p:nvCxnSpPr>
        <p:spPr>
          <a:xfrm>
            <a:off x="519728" y="9625137"/>
            <a:ext cx="6519601" cy="492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7" name="Grafik 6">
            <a:extLst>
              <a:ext uri="{FF2B5EF4-FFF2-40B4-BE49-F238E27FC236}">
                <a16:creationId xmlns:a16="http://schemas.microsoft.com/office/drawing/2014/main" id="{D8CCC094-E3B3-2D49-A50D-11337EA7BBA9}"/>
              </a:ext>
            </a:extLst>
          </p:cNvPr>
          <p:cNvPicPr>
            <a:picLocks noChangeAspect="1"/>
          </p:cNvPicPr>
          <p:nvPr userDrawn="1"/>
        </p:nvPicPr>
        <p:blipFill>
          <a:blip r:embed="rId13"/>
          <a:stretch>
            <a:fillRect/>
          </a:stretch>
        </p:blipFill>
        <p:spPr>
          <a:xfrm>
            <a:off x="6194827" y="9779199"/>
            <a:ext cx="1096193" cy="790075"/>
          </a:xfrm>
          <a:prstGeom prst="rect">
            <a:avLst/>
          </a:prstGeom>
        </p:spPr>
      </p:pic>
      <p:sp>
        <p:nvSpPr>
          <p:cNvPr id="11" name="Fußzeilenplatzhalter 4">
            <a:extLst>
              <a:ext uri="{FF2B5EF4-FFF2-40B4-BE49-F238E27FC236}">
                <a16:creationId xmlns:a16="http://schemas.microsoft.com/office/drawing/2014/main" id="{EF7E74DF-7C17-9A46-8CC8-E32D6D17E712}"/>
              </a:ext>
            </a:extLst>
          </p:cNvPr>
          <p:cNvSpPr txBox="1">
            <a:spLocks/>
          </p:cNvSpPr>
          <p:nvPr userDrawn="1"/>
        </p:nvSpPr>
        <p:spPr>
          <a:xfrm>
            <a:off x="519728" y="9730030"/>
            <a:ext cx="2972864" cy="653409"/>
          </a:xfrm>
          <a:prstGeom prst="rect">
            <a:avLst/>
          </a:prstGeom>
        </p:spPr>
        <p:txBody>
          <a:bodyPr vert="horz" lIns="0" tIns="0" rIns="0" bIns="0" rtlCol="0" anchor="t"/>
          <a:lstStyle>
            <a:defPPr>
              <a:defRPr lang="en-US"/>
            </a:defPPr>
            <a:lvl1pPr marL="0" algn="l" defTabSz="457200" rtl="0" eaLnBrk="1" fontAlgn="t" latinLnBrk="0" hangingPunct="1">
              <a:lnSpc>
                <a:spcPts val="1320"/>
              </a:lnSpc>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www.vogel-verpackungen.de</a:t>
            </a:r>
            <a:r>
              <a:rPr lang="de-DE" dirty="0"/>
              <a:t> </a:t>
            </a:r>
          </a:p>
          <a:p>
            <a:r>
              <a:rPr lang="de-DE" dirty="0" err="1"/>
              <a:t>www.shop-vogel.de</a:t>
            </a:r>
            <a:br>
              <a:rPr lang="de-DE" dirty="0"/>
            </a:br>
            <a:endParaRPr lang="de-DE" dirty="0"/>
          </a:p>
          <a:p>
            <a:r>
              <a:rPr lang="de-DE" b="1" dirty="0"/>
              <a:t>T. 02238 479110</a:t>
            </a:r>
          </a:p>
        </p:txBody>
      </p:sp>
    </p:spTree>
    <p:extLst>
      <p:ext uri="{BB962C8B-B14F-4D97-AF65-F5344CB8AC3E}">
        <p14:creationId xmlns:p14="http://schemas.microsoft.com/office/powerpoint/2010/main" val="224493245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4" r:id="rId4"/>
    <p:sldLayoutId id="2147483668" r:id="rId5"/>
    <p:sldLayoutId id="2147483665" r:id="rId6"/>
    <p:sldLayoutId id="2147483669" r:id="rId7"/>
    <p:sldLayoutId id="2147483666" r:id="rId8"/>
    <p:sldLayoutId id="2147483667" r:id="rId9"/>
  </p:sldLayoutIdLst>
  <p:hf sldNum="0" hdr="0" dt="0"/>
  <p:txStyles>
    <p:titleStyle>
      <a:lvl1pPr algn="l" defTabSz="755934" rtl="0" eaLnBrk="1" latinLnBrk="0" hangingPunct="1">
        <a:lnSpc>
          <a:spcPct val="10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5934" rtl="0" eaLnBrk="1" latinLnBrk="0" hangingPunct="1">
        <a:lnSpc>
          <a:spcPct val="90000"/>
        </a:lnSpc>
        <a:spcBef>
          <a:spcPts val="827"/>
        </a:spcBef>
        <a:buClr>
          <a:srgbClr val="0078AF"/>
        </a:buClr>
        <a:buFont typeface="Wingdings" pitchFamily="2" charset="2"/>
        <a:buNone/>
        <a:defRPr sz="1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77967" indent="0" algn="l" defTabSz="755934" rtl="0" eaLnBrk="1" latinLnBrk="0" hangingPunct="1">
        <a:lnSpc>
          <a:spcPct val="150000"/>
        </a:lnSpc>
        <a:spcBef>
          <a:spcPts val="413"/>
        </a:spcBef>
        <a:buClr>
          <a:srgbClr val="0078AF"/>
        </a:buClr>
        <a:buFont typeface="Wingdings" pitchFamily="2" charset="2"/>
        <a:buNone/>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2pPr>
      <a:lvl3pPr marL="944918"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3pPr>
      <a:lvl4pPr marL="1322885"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4pPr>
      <a:lvl5pPr marL="1700853"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005D3C3-471A-E34A-80D2-259326155E76}"/>
              </a:ext>
            </a:extLst>
          </p:cNvPr>
          <p:cNvSpPr>
            <a:spLocks noGrp="1"/>
          </p:cNvSpPr>
          <p:nvPr>
            <p:ph type="body" sz="quarter" idx="13"/>
          </p:nvPr>
        </p:nvSpPr>
        <p:spPr/>
        <p:txBody>
          <a:bodyPr/>
          <a:lstStyle/>
          <a:p>
            <a:r>
              <a:rPr lang="de-DE" dirty="0"/>
              <a:t>VOGEL KVK 5</a:t>
            </a:r>
          </a:p>
        </p:txBody>
      </p:sp>
      <p:sp>
        <p:nvSpPr>
          <p:cNvPr id="3" name="Textplatzhalter 2">
            <a:extLst>
              <a:ext uri="{FF2B5EF4-FFF2-40B4-BE49-F238E27FC236}">
                <a16:creationId xmlns:a16="http://schemas.microsoft.com/office/drawing/2014/main" id="{0521C9E9-3AF6-3F40-BAAA-2F326238A714}"/>
              </a:ext>
            </a:extLst>
          </p:cNvPr>
          <p:cNvSpPr>
            <a:spLocks noGrp="1"/>
          </p:cNvSpPr>
          <p:nvPr>
            <p:ph type="body" sz="quarter" idx="14"/>
          </p:nvPr>
        </p:nvSpPr>
        <p:spPr/>
        <p:txBody>
          <a:bodyPr/>
          <a:lstStyle/>
          <a:p>
            <a:r>
              <a:rPr lang="de-DE" dirty="0"/>
              <a:t>HALBAUTOMATISCHER STRETCHWICKLER</a:t>
            </a:r>
          </a:p>
        </p:txBody>
      </p:sp>
      <p:sp>
        <p:nvSpPr>
          <p:cNvPr id="4" name="Textfeld 3">
            <a:extLst>
              <a:ext uri="{FF2B5EF4-FFF2-40B4-BE49-F238E27FC236}">
                <a16:creationId xmlns:a16="http://schemas.microsoft.com/office/drawing/2014/main" id="{CF138A3E-7F48-43F6-A42B-6F4BEB1EB642}"/>
              </a:ext>
            </a:extLst>
          </p:cNvPr>
          <p:cNvSpPr txBox="1"/>
          <p:nvPr/>
        </p:nvSpPr>
        <p:spPr>
          <a:xfrm>
            <a:off x="432000" y="2014628"/>
            <a:ext cx="3596640" cy="3560838"/>
          </a:xfrm>
          <a:prstGeom prst="rect">
            <a:avLst/>
          </a:prstGeom>
          <a:noFill/>
          <a:ln w="12700">
            <a:solidFill>
              <a:srgbClr val="006ABB"/>
            </a:solidFill>
          </a:ln>
        </p:spPr>
        <p:txBody>
          <a:bodyPr wrap="square" lIns="72000" tIns="36000" rIns="36000" bIns="36000" rtlCol="0">
            <a:spAutoFit/>
          </a:bodyPr>
          <a:lstStyle/>
          <a:p>
            <a:pPr marL="0" marR="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IHRE</a:t>
            </a:r>
            <a:r>
              <a:rPr lang="de-DE" sz="1200" b="1" i="0" u="sng" baseline="0" dirty="0">
                <a:solidFill>
                  <a:srgbClr val="006ABB"/>
                </a:solidFill>
                <a:latin typeface="Helvetica Narrow" panose="020B0606020202030204"/>
              </a:rPr>
              <a:t> PRODUKTVORTEILE</a:t>
            </a:r>
            <a:endParaRPr lang="de-DE" sz="1200" b="1" i="0" u="sng" dirty="0">
              <a:solidFill>
                <a:srgbClr val="006ABB"/>
              </a:solidFill>
              <a:latin typeface="Helvetica Narrow" panose="020B0606020202030204"/>
            </a:endParaRP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Körperliche Entlastung gegenüber dem Handwickeln.</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Massive Folienersparnis: aus 1 m werden 3,5 m .</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Ware kann ebenerdig auf den Boden gestellt werden.</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Automatisch ablaufender Wickelzyklus</a:t>
            </a:r>
            <a:r>
              <a:rPr lang="de-DE" sz="950" b="1" i="0" u="none" strike="noStrike" kern="1200" baseline="0">
                <a:solidFill>
                  <a:schemeClr val="tx1"/>
                </a:solidFill>
                <a:latin typeface="Helvetica Narrow" panose="020B0606020202030204"/>
              </a:rPr>
              <a:t>: die Zeit </a:t>
            </a:r>
            <a:r>
              <a:rPr lang="de-DE" sz="950" b="1" i="0" u="none" strike="noStrike" kern="1200" baseline="0" dirty="0">
                <a:solidFill>
                  <a:schemeClr val="tx1"/>
                </a:solidFill>
                <a:latin typeface="Helvetica Narrow" panose="020B0606020202030204"/>
              </a:rPr>
              <a:t>der Mitarbeiter ist anderweitig nutzbar.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Gleichermaßen ideal für leichtes und instabiles sowie schweres Packgut, da keine </a:t>
            </a:r>
            <a:r>
              <a:rPr lang="de-DE" sz="950" i="0" u="none" strike="noStrike" kern="1200" baseline="0" dirty="0">
                <a:solidFill>
                  <a:schemeClr val="tx1"/>
                </a:solidFill>
                <a:latin typeface="Helvetica Narrow" panose="020B0606020202030204"/>
              </a:rPr>
              <a:t>Fliehkräfte entstehen und keine Traglast zu beachten ist.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Einfache Konstruktion – damit nicht störungsanfällig</a:t>
            </a:r>
            <a:br>
              <a:rPr lang="de-DE" sz="950" b="0" i="0" u="none" strike="noStrike" kern="1200" baseline="0" dirty="0">
                <a:solidFill>
                  <a:schemeClr val="tx1"/>
                </a:solidFill>
                <a:latin typeface="Helvetica Narrow" panose="020B0606020202030204"/>
              </a:rPr>
            </a:br>
            <a:r>
              <a:rPr lang="de-DE" sz="950" b="0" i="0" u="none" strike="noStrike" kern="1200" baseline="0" dirty="0">
                <a:solidFill>
                  <a:schemeClr val="tx1"/>
                </a:solidFill>
                <a:latin typeface="Helvetica Narrow" panose="020B0606020202030204"/>
              </a:rPr>
              <a:t>und leicht durch den Anwender zu bedienen.</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Einfache Bedienung der</a:t>
            </a:r>
            <a:br>
              <a:rPr lang="de-DE" sz="950" i="0" dirty="0">
                <a:latin typeface="Helvetica Narrow" panose="020B0606020202030204"/>
              </a:rPr>
            </a:br>
            <a:r>
              <a:rPr lang="de-DE" sz="950" b="0" i="0" u="none" strike="noStrike" kern="1200" baseline="0" dirty="0">
                <a:solidFill>
                  <a:schemeClr val="tx1"/>
                </a:solidFill>
                <a:latin typeface="Helvetica Narrow" panose="020B0606020202030204"/>
              </a:rPr>
              <a:t>wichtigsten Parameter über </a:t>
            </a:r>
            <a:br>
              <a:rPr lang="de-DE" sz="950" b="0" i="0" u="none" strike="noStrike" kern="1200" baseline="0" dirty="0">
                <a:solidFill>
                  <a:schemeClr val="tx1"/>
                </a:solidFill>
                <a:latin typeface="Helvetica Narrow" panose="020B0606020202030204"/>
              </a:rPr>
            </a:br>
            <a:r>
              <a:rPr lang="de-DE" sz="950" b="0" i="0" u="none" strike="noStrike" kern="1200" baseline="0" dirty="0">
                <a:solidFill>
                  <a:schemeClr val="tx1"/>
                </a:solidFill>
                <a:latin typeface="Helvetica Narrow" panose="020B0606020202030204"/>
              </a:rPr>
              <a:t>Potentiometer.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Konstante Wickelergebnisse.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Eine 230V Steckdose reicht.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Es können alle marktüblichen </a:t>
            </a:r>
            <a:br>
              <a:rPr lang="de-DE" sz="950" b="0" i="0" u="none" strike="noStrike" kern="1200" baseline="0" dirty="0">
                <a:solidFill>
                  <a:schemeClr val="tx1"/>
                </a:solidFill>
                <a:latin typeface="Helvetica Narrow" panose="020B0606020202030204"/>
              </a:rPr>
            </a:br>
            <a:r>
              <a:rPr lang="de-DE" sz="950" b="0" i="0" u="none" strike="noStrike" kern="1200" baseline="0" dirty="0">
                <a:solidFill>
                  <a:schemeClr val="tx1"/>
                </a:solidFill>
                <a:latin typeface="Helvetica Narrow" panose="020B0606020202030204"/>
              </a:rPr>
              <a:t>Powerfolien</a:t>
            </a:r>
            <a:r>
              <a:rPr lang="de-DE" sz="950" i="0" dirty="0">
                <a:latin typeface="Helvetica Narrow" panose="020B0606020202030204"/>
              </a:rPr>
              <a:t>verwendet werden.</a:t>
            </a:r>
            <a:endParaRPr lang="de-DE" sz="950" b="0" i="0" u="none" strike="noStrike" kern="1200" baseline="0" dirty="0">
              <a:solidFill>
                <a:schemeClr val="tx1"/>
              </a:solidFill>
              <a:latin typeface="Helvetica Narrow" panose="020B0606020202030204"/>
            </a:endParaRPr>
          </a:p>
        </p:txBody>
      </p:sp>
      <p:sp>
        <p:nvSpPr>
          <p:cNvPr id="5" name="Textfeld 4">
            <a:extLst>
              <a:ext uri="{FF2B5EF4-FFF2-40B4-BE49-F238E27FC236}">
                <a16:creationId xmlns:a16="http://schemas.microsoft.com/office/drawing/2014/main" id="{83A7706B-BA73-410C-B7BE-044061F2FCB8}"/>
              </a:ext>
            </a:extLst>
          </p:cNvPr>
          <p:cNvSpPr txBox="1"/>
          <p:nvPr/>
        </p:nvSpPr>
        <p:spPr>
          <a:xfrm>
            <a:off x="4028640" y="2014630"/>
            <a:ext cx="3060000" cy="3535189"/>
          </a:xfrm>
          <a:prstGeom prst="rect">
            <a:avLst/>
          </a:prstGeom>
          <a:noFill/>
          <a:ln w="12700">
            <a:solidFill>
              <a:srgbClr val="006ABB"/>
            </a:solidFill>
          </a:ln>
        </p:spPr>
        <p:txBody>
          <a:bodyPr wrap="square" lIns="36000" tIns="36000" rIns="72000" bIns="36000" rtlCol="0">
            <a:spAutoFit/>
          </a:bodyPr>
          <a:lstStyle/>
          <a:p>
            <a:pPr algn="r">
              <a:lnSpc>
                <a:spcPts val="1400"/>
              </a:lnSpc>
              <a:spcBef>
                <a:spcPts val="0"/>
              </a:spcBef>
              <a:spcAft>
                <a:spcPts val="200"/>
              </a:spcAft>
              <a:buClr>
                <a:srgbClr val="006ABB"/>
              </a:buClr>
            </a:pPr>
            <a:r>
              <a:rPr lang="de-DE" sz="1000" b="1" i="0" u="sng" dirty="0">
                <a:solidFill>
                  <a:srgbClr val="006ABB"/>
                </a:solidFill>
                <a:latin typeface="Helvetica Narrow" panose="020B0606020202030204"/>
              </a:rPr>
              <a:t>TECHNISCHE DETAILS</a:t>
            </a:r>
          </a:p>
          <a:p>
            <a:pPr marL="171450" indent="-171450" algn="r">
              <a:lnSpc>
                <a:spcPts val="1400"/>
              </a:lnSpc>
              <a:spcBef>
                <a:spcPts val="0"/>
              </a:spcBef>
              <a:spcAft>
                <a:spcPts val="200"/>
              </a:spcAft>
              <a:buClr>
                <a:srgbClr val="006ABB"/>
              </a:buClr>
              <a:buFont typeface="Wingdings" panose="05000000000000000000" pitchFamily="2" charset="2"/>
              <a:buChar char="ü"/>
            </a:pPr>
            <a:endParaRPr lang="de-DE" sz="950" b="1"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Steuerung</a:t>
            </a:r>
            <a:r>
              <a:rPr lang="de-DE" sz="950" b="1" i="0" u="none" strike="noStrike" kern="1200" baseline="0" dirty="0">
                <a:solidFill>
                  <a:schemeClr val="tx1"/>
                </a:solidFill>
                <a:latin typeface="Helvetica Narrow" panose="020B0606020202030204"/>
              </a:rPr>
              <a:t>: </a:t>
            </a:r>
            <a:r>
              <a:rPr lang="de-DE" sz="950" b="0" i="0" u="none" strike="noStrike" kern="1200" baseline="0" dirty="0">
                <a:solidFill>
                  <a:schemeClr val="tx1"/>
                </a:solidFill>
                <a:latin typeface="Helvetica Narrow" panose="020B0606020202030204"/>
              </a:rPr>
              <a:t>LG und </a:t>
            </a:r>
            <a:r>
              <a:rPr lang="de-DE" sz="950" b="0" i="0" u="none" strike="noStrike" kern="1200" baseline="0" dirty="0" err="1">
                <a:solidFill>
                  <a:schemeClr val="tx1"/>
                </a:solidFill>
                <a:latin typeface="Helvetica Narrow" panose="020B0606020202030204"/>
              </a:rPr>
              <a:t>Telemechanic</a:t>
            </a:r>
            <a:endParaRPr lang="de-DE" sz="950" b="0" i="0" u="none" strike="noStrike" kern="1200" baseline="0" dirty="0">
              <a:solidFill>
                <a:schemeClr val="tx1"/>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Betriebsspannung:</a:t>
            </a:r>
            <a:r>
              <a:rPr lang="de-DE" sz="950" b="0" i="0" u="none" strike="noStrike" kern="1200" baseline="0" dirty="0">
                <a:solidFill>
                  <a:schemeClr val="tx1"/>
                </a:solidFill>
                <a:latin typeface="Helvetica Narrow" panose="020B0606020202030204"/>
              </a:rPr>
              <a:t> 230 V</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Gewicht gesamt:</a:t>
            </a:r>
            <a:r>
              <a:rPr lang="de-DE" sz="950" b="0" i="0" u="none" strike="noStrike" kern="1200" baseline="0" dirty="0">
                <a:solidFill>
                  <a:schemeClr val="tx1"/>
                </a:solidFill>
                <a:latin typeface="Helvetica Narrow" panose="020B0606020202030204"/>
              </a:rPr>
              <a:t> 1000 kg</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Maschinenhöhe ca.:</a:t>
            </a:r>
            <a:r>
              <a:rPr lang="de-DE" sz="950" b="0" i="0" u="none" strike="noStrike" kern="1200" baseline="0" dirty="0">
                <a:solidFill>
                  <a:schemeClr val="tx1"/>
                </a:solidFill>
                <a:latin typeface="Helvetica Narrow" panose="020B0606020202030204"/>
              </a:rPr>
              <a:t> </a:t>
            </a:r>
            <a:r>
              <a:rPr lang="de-DE" sz="950" b="0" i="0" u="none" strike="noStrike" kern="1200" dirty="0">
                <a:solidFill>
                  <a:schemeClr val="tx1"/>
                </a:solidFill>
                <a:latin typeface="Helvetica Narrow" panose="020B0606020202030204"/>
              </a:rPr>
              <a:t> 3.645</a:t>
            </a:r>
            <a:r>
              <a:rPr lang="de-DE" sz="950" b="0" i="0" u="none" strike="noStrike" kern="1200" baseline="0" dirty="0">
                <a:solidFill>
                  <a:schemeClr val="tx1"/>
                </a:solidFill>
                <a:latin typeface="Helvetica Narrow" panose="020B0606020202030204"/>
              </a:rPr>
              <a:t> mm</a:t>
            </a:r>
          </a:p>
          <a:p>
            <a:pPr marL="171450" marR="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lang="de-DE" sz="950" b="1" i="0" u="none" strike="noStrike" kern="1200" baseline="0" dirty="0">
                <a:solidFill>
                  <a:schemeClr val="tx1"/>
                </a:solidFill>
                <a:latin typeface="Helvetica Narrow" panose="020B0606020202030204"/>
              </a:rPr>
              <a:t>Länge ca.:</a:t>
            </a:r>
            <a:r>
              <a:rPr lang="de-DE" sz="950" b="0" i="0" u="none" strike="noStrike" kern="1200" baseline="0" dirty="0">
                <a:solidFill>
                  <a:schemeClr val="tx1"/>
                </a:solidFill>
                <a:latin typeface="Helvetica Narrow" panose="020B0606020202030204"/>
              </a:rPr>
              <a:t> 3.789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Breite ca.:</a:t>
            </a:r>
            <a:r>
              <a:rPr lang="de-DE" sz="950" b="0" i="0" u="none" strike="noStrike" kern="1200" baseline="0" dirty="0">
                <a:solidFill>
                  <a:schemeClr val="tx1"/>
                </a:solidFill>
                <a:latin typeface="Helvetica Narrow" panose="020B0606020202030204"/>
              </a:rPr>
              <a:t> 4.315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CE-Kennzeichnung</a:t>
            </a:r>
            <a:endParaRPr lang="de-DE" sz="950" b="1" i="0" dirty="0">
              <a:latin typeface="Helvetica Narrow" panose="020B0606020202030204"/>
            </a:endParaRPr>
          </a:p>
          <a:p>
            <a:pPr algn="r">
              <a:lnSpc>
                <a:spcPts val="1400"/>
              </a:lnSpc>
              <a:spcBef>
                <a:spcPts val="0"/>
              </a:spcBef>
              <a:spcAft>
                <a:spcPts val="200"/>
              </a:spcAft>
              <a:buClr>
                <a:srgbClr val="006ABB"/>
              </a:buClr>
            </a:pPr>
            <a:endParaRPr lang="de-DE" sz="950" b="1" i="0" dirty="0">
              <a:latin typeface="Helvetica Narrow" panose="020B0606020202030204"/>
            </a:endParaRPr>
          </a:p>
          <a:p>
            <a:pPr algn="r">
              <a:lnSpc>
                <a:spcPts val="1400"/>
              </a:lnSpc>
              <a:spcBef>
                <a:spcPts val="0"/>
              </a:spcBef>
              <a:spcAft>
                <a:spcPts val="200"/>
              </a:spcAft>
              <a:buClr>
                <a:srgbClr val="006ABB"/>
              </a:buClr>
            </a:pPr>
            <a:endParaRPr lang="de-DE" sz="950" b="1" i="0" dirty="0">
              <a:latin typeface="Helvetica Narrow" panose="020B0606020202030204"/>
            </a:endParaRPr>
          </a:p>
          <a:p>
            <a:pPr algn="r">
              <a:lnSpc>
                <a:spcPts val="1400"/>
              </a:lnSpc>
              <a:spcBef>
                <a:spcPts val="0"/>
              </a:spcBef>
              <a:spcAft>
                <a:spcPts val="200"/>
              </a:spcAft>
              <a:buClr>
                <a:srgbClr val="006ABB"/>
              </a:buClr>
            </a:pPr>
            <a:endParaRPr lang="de-DE" sz="950" b="1" i="0" dirty="0">
              <a:latin typeface="Helvetica Narrow" panose="020B0606020202030204"/>
            </a:endParaRPr>
          </a:p>
          <a:p>
            <a:pPr algn="r">
              <a:lnSpc>
                <a:spcPts val="1400"/>
              </a:lnSpc>
              <a:spcBef>
                <a:spcPts val="0"/>
              </a:spcBef>
              <a:spcAft>
                <a:spcPts val="200"/>
              </a:spcAft>
              <a:buClr>
                <a:srgbClr val="006ABB"/>
              </a:buClr>
            </a:pPr>
            <a:endParaRPr lang="de-DE" sz="950" b="1" i="0" dirty="0">
              <a:latin typeface="Helvetica Narrow" panose="020B0606020202030204"/>
            </a:endParaRPr>
          </a:p>
          <a:p>
            <a:pPr algn="r">
              <a:lnSpc>
                <a:spcPts val="1400"/>
              </a:lnSpc>
              <a:spcBef>
                <a:spcPts val="0"/>
              </a:spcBef>
              <a:spcAft>
                <a:spcPts val="200"/>
              </a:spcAft>
              <a:buClr>
                <a:srgbClr val="006ABB"/>
              </a:buClr>
            </a:pPr>
            <a:endParaRPr lang="de-DE" sz="950" b="1" i="0" u="none" strike="noStrike" kern="1200" baseline="0" dirty="0">
              <a:solidFill>
                <a:schemeClr val="tx1"/>
              </a:solidFill>
              <a:latin typeface="Helvetica Narrow" panose="020B0606020202030204"/>
            </a:endParaRPr>
          </a:p>
          <a:p>
            <a:pPr algn="r">
              <a:lnSpc>
                <a:spcPts val="1400"/>
              </a:lnSpc>
              <a:spcBef>
                <a:spcPts val="0"/>
              </a:spcBef>
              <a:spcAft>
                <a:spcPts val="200"/>
              </a:spcAft>
              <a:buClr>
                <a:srgbClr val="006ABB"/>
              </a:buClr>
            </a:pPr>
            <a:endParaRPr lang="de-DE" sz="950" b="1" i="0" u="none" strike="noStrike" kern="1200" baseline="0" dirty="0">
              <a:solidFill>
                <a:schemeClr val="tx1"/>
              </a:solidFill>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dirty="0">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u="none" strike="noStrike" kern="1200" baseline="0" dirty="0">
              <a:solidFill>
                <a:schemeClr val="tx1"/>
              </a:solidFill>
              <a:latin typeface="Helvetica Narrow" panose="020B0606020202030204"/>
            </a:endParaRPr>
          </a:p>
        </p:txBody>
      </p:sp>
      <p:sp>
        <p:nvSpPr>
          <p:cNvPr id="6" name="Textfeld 5">
            <a:extLst>
              <a:ext uri="{FF2B5EF4-FFF2-40B4-BE49-F238E27FC236}">
                <a16:creationId xmlns:a16="http://schemas.microsoft.com/office/drawing/2014/main" id="{831DE927-6265-4428-A4E2-F5F5890BDF57}"/>
              </a:ext>
            </a:extLst>
          </p:cNvPr>
          <p:cNvSpPr txBox="1"/>
          <p:nvPr/>
        </p:nvSpPr>
        <p:spPr>
          <a:xfrm>
            <a:off x="4028640" y="5549819"/>
            <a:ext cx="3060000" cy="3714726"/>
          </a:xfrm>
          <a:prstGeom prst="rect">
            <a:avLst/>
          </a:prstGeom>
          <a:noFill/>
          <a:ln w="12700">
            <a:noFill/>
          </a:ln>
        </p:spPr>
        <p:txBody>
          <a:bodyPr wrap="square" lIns="36000" tIns="36000" rIns="72000" bIns="36000" rtlCol="0">
            <a:spAutoFit/>
          </a:bodyPr>
          <a:lstStyle/>
          <a:p>
            <a:pPr marL="0" marR="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UNSER</a:t>
            </a:r>
            <a:r>
              <a:rPr lang="de-DE" sz="1200" b="1" i="0" u="sng" baseline="0" dirty="0">
                <a:solidFill>
                  <a:srgbClr val="006ABB"/>
                </a:solidFill>
                <a:latin typeface="Helvetica Narrow" panose="020B0606020202030204"/>
              </a:rPr>
              <a:t> </a:t>
            </a:r>
          </a:p>
          <a:p>
            <a:pPr marL="0" marR="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baseline="0" dirty="0">
                <a:solidFill>
                  <a:srgbClr val="006ABB"/>
                </a:solidFill>
                <a:latin typeface="Helvetica Narrow" panose="020B0606020202030204"/>
              </a:rPr>
              <a:t>SERVICE</a:t>
            </a:r>
            <a:endParaRPr lang="de-DE" sz="950" b="1" i="0" u="none" strike="noStrike" kern="1200" baseline="0" dirty="0">
              <a:solidFill>
                <a:schemeClr val="tx1"/>
              </a:solidFill>
              <a:latin typeface="Helvetica Narrow" panose="020B0606020202030204"/>
            </a:endParaRPr>
          </a:p>
          <a:p>
            <a:pPr algn="r">
              <a:lnSpc>
                <a:spcPts val="1400"/>
              </a:lnSpc>
              <a:spcBef>
                <a:spcPts val="0"/>
              </a:spcBef>
              <a:spcAft>
                <a:spcPts val="200"/>
              </a:spcAft>
              <a:buClr>
                <a:srgbClr val="006ABB"/>
              </a:buClr>
            </a:pPr>
            <a:endParaRPr lang="de-DE" sz="950" b="1" i="0" dirty="0">
              <a:latin typeface="Helvetica Narrow" panose="020B0606020202030204"/>
            </a:endParaRPr>
          </a:p>
          <a:p>
            <a:pPr algn="r">
              <a:lnSpc>
                <a:spcPts val="1400"/>
              </a:lnSpc>
              <a:spcBef>
                <a:spcPts val="0"/>
              </a:spcBef>
              <a:spcAft>
                <a:spcPts val="200"/>
              </a:spcAft>
              <a:buClr>
                <a:srgbClr val="006ABB"/>
              </a:buClr>
            </a:pPr>
            <a:endParaRPr lang="de-DE" sz="950" b="1"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Kostenlose </a:t>
            </a:r>
          </a:p>
          <a:p>
            <a:pPr algn="r">
              <a:lnSpc>
                <a:spcPts val="1400"/>
              </a:lnSpc>
              <a:spcBef>
                <a:spcPts val="0"/>
              </a:spcBef>
              <a:spcAft>
                <a:spcPts val="200"/>
              </a:spcAft>
              <a:buClr>
                <a:srgbClr val="006ABB"/>
              </a:buClr>
            </a:pPr>
            <a:r>
              <a:rPr lang="de-DE" sz="950" i="0" dirty="0">
                <a:latin typeface="Helvetica Narrow" panose="020B0606020202030204"/>
              </a:rPr>
              <a:t>Technik-Hotline</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30" i="0" dirty="0">
                <a:latin typeface="Helvetica Narrow" panose="020B0606020202030204"/>
              </a:rPr>
              <a:t>Langfristige </a:t>
            </a:r>
            <a:br>
              <a:rPr lang="de-DE" sz="930" i="0" dirty="0">
                <a:latin typeface="Helvetica Narrow" panose="020B0606020202030204"/>
              </a:rPr>
            </a:br>
            <a:r>
              <a:rPr lang="de-DE" sz="930" i="0" dirty="0">
                <a:latin typeface="Helvetica Narrow" panose="020B0606020202030204"/>
              </a:rPr>
              <a:t>Ersatzteilverfügbarkeit</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Ersatzteile zu 99% binnen 24/48 h lieferbar</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Günstige Wartungspakete (nur in NRW)</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Die Kosten für </a:t>
            </a:r>
            <a:r>
              <a:rPr lang="de-DE" sz="950" b="1" i="0" dirty="0" err="1">
                <a:latin typeface="Helvetica Narrow" panose="020B0606020202030204"/>
              </a:rPr>
              <a:t>Stretchfolie</a:t>
            </a:r>
            <a:r>
              <a:rPr lang="de-DE" sz="950" b="1" i="0" dirty="0">
                <a:latin typeface="Helvetica Narrow" panose="020B0606020202030204"/>
              </a:rPr>
              <a:t> beispielsweise übertreffen meist schnell die Anschaffungskosten. </a:t>
            </a:r>
            <a:br>
              <a:rPr lang="de-DE" sz="950" b="1" i="0" dirty="0">
                <a:latin typeface="Helvetica Narrow" panose="020B0606020202030204"/>
              </a:rPr>
            </a:br>
            <a:r>
              <a:rPr lang="de-DE" sz="950" b="1" i="0" dirty="0">
                <a:latin typeface="Helvetica Narrow" panose="020B0606020202030204"/>
              </a:rPr>
              <a:t>Wir optimieren mit Ihnen gemeinsam die Betriebskosten für den effizienten Einsatz</a:t>
            </a:r>
            <a:endParaRPr lang="de-DE" sz="950" b="1" i="0" u="none" strike="noStrike" kern="1200" baseline="0" dirty="0">
              <a:solidFill>
                <a:schemeClr val="tx1"/>
              </a:solidFill>
              <a:latin typeface="Helvetica Narrow" panose="020B0606020202030204"/>
            </a:endParaRPr>
          </a:p>
        </p:txBody>
      </p:sp>
      <p:sp>
        <p:nvSpPr>
          <p:cNvPr id="7" name="Textfeld 6">
            <a:extLst>
              <a:ext uri="{FF2B5EF4-FFF2-40B4-BE49-F238E27FC236}">
                <a16:creationId xmlns:a16="http://schemas.microsoft.com/office/drawing/2014/main" id="{17733023-595B-42F4-8A6A-58FF80260A3E}"/>
              </a:ext>
            </a:extLst>
          </p:cNvPr>
          <p:cNvSpPr txBox="1"/>
          <p:nvPr/>
        </p:nvSpPr>
        <p:spPr>
          <a:xfrm>
            <a:off x="432000" y="5575466"/>
            <a:ext cx="3610997" cy="3637782"/>
          </a:xfrm>
          <a:prstGeom prst="rect">
            <a:avLst/>
          </a:prstGeom>
          <a:noFill/>
          <a:ln w="12700">
            <a:solidFill>
              <a:srgbClr val="006ABB"/>
            </a:solidFill>
          </a:ln>
        </p:spPr>
        <p:txBody>
          <a:bodyPr wrap="square" lIns="72000" tIns="36000" rIns="36000" bIns="36000" rtlCol="0">
            <a:spAutoFit/>
          </a:bodyPr>
          <a:lstStyle/>
          <a:p>
            <a:pPr marL="171450" marR="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lang="de-DE" sz="1200" b="1" i="0" u="sng" dirty="0">
                <a:solidFill>
                  <a:srgbClr val="006ABB"/>
                </a:solidFill>
                <a:latin typeface="Helvetica Narrow" panose="020B0606020202030204"/>
              </a:rPr>
              <a:t>AUSSTATTUNG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Digitaldisplay</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Sanft-Anlauf</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Motorisch angetriebenes</a:t>
            </a:r>
            <a:r>
              <a:rPr lang="de-DE" sz="950" b="1" i="0" u="none" strike="noStrike" kern="1200" dirty="0">
                <a:solidFill>
                  <a:schemeClr val="tx1"/>
                </a:solidFill>
                <a:latin typeface="Helvetica Narrow" panose="020B0606020202030204"/>
              </a:rPr>
              <a:t> </a:t>
            </a:r>
            <a:br>
              <a:rPr lang="de-DE" sz="950" b="1" i="0" u="none" strike="noStrike" kern="1200" dirty="0">
                <a:solidFill>
                  <a:schemeClr val="tx1"/>
                </a:solidFill>
                <a:latin typeface="Helvetica Narrow" panose="020B0606020202030204"/>
              </a:rPr>
            </a:br>
            <a:r>
              <a:rPr lang="de-DE" sz="950" b="1" i="0" dirty="0">
                <a:latin typeface="Helvetica Narrow" panose="020B0606020202030204"/>
              </a:rPr>
              <a:t>Vordehnsystem (250%)</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Positions-Stopp in Ausgangsposition</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Regelbare Dreharmgeschwindigkeit</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Zähler der gewickelten Paletten</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Stufenlos regelbare Geschwindigkeit</a:t>
            </a:r>
            <a:br>
              <a:rPr lang="de-DE" sz="950" i="0" dirty="0">
                <a:solidFill>
                  <a:prstClr val="black"/>
                </a:solidFill>
                <a:latin typeface="Helvetica Narrow" panose="020B0606020202030204"/>
              </a:rPr>
            </a:br>
            <a:r>
              <a:rPr lang="de-DE" sz="950" i="0" dirty="0">
                <a:solidFill>
                  <a:prstClr val="black"/>
                </a:solidFill>
                <a:latin typeface="Helvetica Narrow" panose="020B0606020202030204"/>
              </a:rPr>
              <a:t>des Folienschlittens</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b="1" i="0" dirty="0">
                <a:solidFill>
                  <a:prstClr val="black"/>
                </a:solidFill>
                <a:latin typeface="Helvetica Narrow" panose="020B0606020202030204"/>
              </a:rPr>
              <a:t>Kopf- und Fußwicklung einstellbar je Programm</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Fotozelle zur Höhenabtastung des Packguts</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b="1" i="0" dirty="0">
                <a:solidFill>
                  <a:prstClr val="black"/>
                </a:solidFill>
                <a:latin typeface="Helvetica Narrow" panose="020B0606020202030204"/>
              </a:rPr>
              <a:t>Vier automatische Wickelprogramme: Kreuzwicklung, Kreuzwicklung regendicht, Einfachwicklung, Einfachwicklung regendicht</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Maximale </a:t>
            </a:r>
            <a:r>
              <a:rPr lang="de-DE" sz="950" i="0" dirty="0" err="1">
                <a:solidFill>
                  <a:prstClr val="black"/>
                </a:solidFill>
                <a:latin typeface="Helvetica Narrow" panose="020B0606020202030204"/>
              </a:rPr>
              <a:t>Palettenabmessung</a:t>
            </a:r>
            <a:r>
              <a:rPr lang="de-DE" sz="950" i="0" dirty="0">
                <a:solidFill>
                  <a:prstClr val="black"/>
                </a:solidFill>
                <a:latin typeface="Helvetica Narrow" panose="020B0606020202030204"/>
              </a:rPr>
              <a:t>: 1.200 x 1.000 mm</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Maximale </a:t>
            </a:r>
            <a:r>
              <a:rPr lang="de-DE" sz="950" i="0" dirty="0" err="1">
                <a:solidFill>
                  <a:prstClr val="black"/>
                </a:solidFill>
                <a:latin typeface="Helvetica Narrow" panose="020B0606020202030204"/>
              </a:rPr>
              <a:t>Palettenhöhe</a:t>
            </a:r>
            <a:r>
              <a:rPr lang="de-DE" sz="950" i="0" dirty="0">
                <a:solidFill>
                  <a:prstClr val="black"/>
                </a:solidFill>
                <a:latin typeface="Helvetica Narrow" panose="020B0606020202030204"/>
              </a:rPr>
              <a:t>: 2.400 mm</a:t>
            </a:r>
          </a:p>
          <a:p>
            <a:pPr marL="171450" lvl="0" indent="-171450">
              <a:lnSpc>
                <a:spcPts val="1400"/>
              </a:lnSpc>
              <a:spcBef>
                <a:spcPts val="0"/>
              </a:spcBef>
              <a:spcAft>
                <a:spcPts val="200"/>
              </a:spcAft>
              <a:buClr>
                <a:srgbClr val="006ABB"/>
              </a:buClr>
              <a:buFont typeface="Wingdings" panose="05000000000000000000" pitchFamily="2" charset="2"/>
              <a:buChar char="ü"/>
            </a:pPr>
            <a:r>
              <a:rPr lang="de-DE" sz="950" i="0" dirty="0">
                <a:solidFill>
                  <a:prstClr val="black"/>
                </a:solidFill>
                <a:latin typeface="Helvetica Narrow" panose="020B0606020202030204"/>
              </a:rPr>
              <a:t>Wahlweise mit Stand-Fuß oder Wandbefestigung</a:t>
            </a:r>
            <a:r>
              <a:rPr lang="de-DE" sz="950" i="0" dirty="0">
                <a:latin typeface="Helvetica Narrow" panose="020B0606020202030204"/>
              </a:rPr>
              <a:t> </a:t>
            </a:r>
          </a:p>
        </p:txBody>
      </p:sp>
      <p:pic>
        <p:nvPicPr>
          <p:cNvPr id="8" name="Bild 2">
            <a:extLst>
              <a:ext uri="{FF2B5EF4-FFF2-40B4-BE49-F238E27FC236}">
                <a16:creationId xmlns:a16="http://schemas.microsoft.com/office/drawing/2014/main" id="{7D642FA5-45EA-4090-80F0-5C0F35D63E55}"/>
              </a:ext>
            </a:extLst>
          </p:cNvPr>
          <p:cNvPicPr/>
          <p:nvPr/>
        </p:nvPicPr>
        <p:blipFill rotWithShape="1">
          <a:blip r:embed="rId2" cstate="print">
            <a:extLst>
              <a:ext uri="{28A0092B-C50C-407E-A947-70E740481C1C}">
                <a14:useLocalDpi xmlns:a14="http://schemas.microsoft.com/office/drawing/2010/main" val="0"/>
              </a:ext>
            </a:extLst>
          </a:blip>
          <a:srcRect l="16721" r="20050"/>
          <a:stretch/>
        </p:blipFill>
        <p:spPr bwMode="auto">
          <a:xfrm>
            <a:off x="2700511" y="4210105"/>
            <a:ext cx="3105471" cy="3277554"/>
          </a:xfrm>
          <a:prstGeom prst="rect">
            <a:avLst/>
          </a:prstGeom>
          <a:noFill/>
          <a:ln>
            <a:solidFill>
              <a:srgbClr val="006ABB"/>
            </a:solidFill>
          </a:ln>
        </p:spPr>
      </p:pic>
      <p:cxnSp>
        <p:nvCxnSpPr>
          <p:cNvPr id="9" name="Gerader Verbinder 8">
            <a:extLst>
              <a:ext uri="{FF2B5EF4-FFF2-40B4-BE49-F238E27FC236}">
                <a16:creationId xmlns:a16="http://schemas.microsoft.com/office/drawing/2014/main" id="{E60326F1-0A7C-4802-9D78-C79B54DD1530}"/>
              </a:ext>
            </a:extLst>
          </p:cNvPr>
          <p:cNvCxnSpPr/>
          <p:nvPr/>
        </p:nvCxnSpPr>
        <p:spPr>
          <a:xfrm>
            <a:off x="7088640" y="5549819"/>
            <a:ext cx="0" cy="3714726"/>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46CBD97-FA6A-4BC5-8B2E-23324EEAD369}"/>
              </a:ext>
            </a:extLst>
          </p:cNvPr>
          <p:cNvCxnSpPr/>
          <p:nvPr/>
        </p:nvCxnSpPr>
        <p:spPr>
          <a:xfrm>
            <a:off x="4042997" y="9213248"/>
            <a:ext cx="3045643" cy="51297"/>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D34F797-9DA8-D24E-AE95-3F68EABCCF68}"/>
              </a:ext>
            </a:extLst>
          </p:cNvPr>
          <p:cNvSpPr>
            <a:spLocks noGrp="1"/>
          </p:cNvSpPr>
          <p:nvPr>
            <p:ph type="body" sz="quarter" idx="13"/>
          </p:nvPr>
        </p:nvSpPr>
        <p:spPr/>
        <p:txBody>
          <a:bodyPr/>
          <a:lstStyle/>
          <a:p>
            <a:r>
              <a:rPr lang="de-DE" dirty="0"/>
              <a:t>VOGEL KVK 5</a:t>
            </a:r>
          </a:p>
        </p:txBody>
      </p:sp>
      <p:sp>
        <p:nvSpPr>
          <p:cNvPr id="3" name="Textplatzhalter 2">
            <a:extLst>
              <a:ext uri="{FF2B5EF4-FFF2-40B4-BE49-F238E27FC236}">
                <a16:creationId xmlns:a16="http://schemas.microsoft.com/office/drawing/2014/main" id="{A6FDF4FE-2A9B-494A-BFAD-2B09A64E446E}"/>
              </a:ext>
            </a:extLst>
          </p:cNvPr>
          <p:cNvSpPr>
            <a:spLocks noGrp="1"/>
          </p:cNvSpPr>
          <p:nvPr>
            <p:ph type="body" sz="quarter" idx="14"/>
          </p:nvPr>
        </p:nvSpPr>
        <p:spPr/>
        <p:txBody>
          <a:bodyPr/>
          <a:lstStyle/>
          <a:p>
            <a:r>
              <a:rPr lang="de-DE" dirty="0"/>
              <a:t>PRODUKTBESCHREIBUNG </a:t>
            </a:r>
          </a:p>
        </p:txBody>
      </p:sp>
      <p:sp>
        <p:nvSpPr>
          <p:cNvPr id="4" name="Textfeld 3">
            <a:extLst>
              <a:ext uri="{FF2B5EF4-FFF2-40B4-BE49-F238E27FC236}">
                <a16:creationId xmlns:a16="http://schemas.microsoft.com/office/drawing/2014/main" id="{B7D3C14C-1835-4963-9DEE-3A2979B2E70B}"/>
              </a:ext>
            </a:extLst>
          </p:cNvPr>
          <p:cNvSpPr txBox="1"/>
          <p:nvPr/>
        </p:nvSpPr>
        <p:spPr>
          <a:xfrm>
            <a:off x="432000" y="1871170"/>
            <a:ext cx="6660000" cy="5752718"/>
          </a:xfrm>
          <a:prstGeom prst="rect">
            <a:avLst/>
          </a:prstGeom>
          <a:noFill/>
        </p:spPr>
        <p:txBody>
          <a:bodyPr wrap="square" lIns="0" tIns="0" rIns="0" bIns="0" rtlCol="0">
            <a:spAutoFit/>
          </a:bodyPr>
          <a:lstStyle/>
          <a:p>
            <a:r>
              <a:rPr lang="de-DE" sz="1200" i="0" dirty="0">
                <a:latin typeface="Helvetica Narrow" panose="020B0606020202030204"/>
                <a:cs typeface="Helvetica" panose="020B0604020202020204" pitchFamily="34" charset="0"/>
              </a:rPr>
              <a:t>Unser KVK 5  ist ein halbautomatischer Dreharmwickler, der im Vergleich zu unseren Wicklern mit Drehteller den Vorteil hat, dass Ihre Paletten ebenerdig für den Wickelvorgang abgestellt werden können. Gleichermaßen ideal für leichtes und instabiles sowie schweres Packgut, da keine Fliehkräfte entstehen und keine Tragkraft zu beachten ist. Außerdem ist das Modell KVK 5 mit einem </a:t>
            </a:r>
            <a:r>
              <a:rPr lang="de-DE" sz="1200" b="1" i="0" dirty="0">
                <a:latin typeface="Helvetica Narrow" panose="020B0606020202030204"/>
                <a:cs typeface="Helvetica" panose="020B0604020202020204" pitchFamily="34" charset="0"/>
              </a:rPr>
              <a:t>Vordehnsystem</a:t>
            </a:r>
            <a:r>
              <a:rPr lang="de-DE" sz="1200" i="0" dirty="0">
                <a:latin typeface="Helvetica Narrow" panose="020B0606020202030204"/>
                <a:cs typeface="Helvetica" panose="020B0604020202020204" pitchFamily="34" charset="0"/>
              </a:rPr>
              <a:t> für 250% Dehnung ausgestattet. Durch dieses Vordehnsystem können Sie aus 1 m Folie auf der Rolle bis zu 3,5 m Folie an der Palette erzeugen und Ihren Materialverbrauch enorm reduzieren. </a:t>
            </a:r>
          </a:p>
          <a:p>
            <a:endParaRPr lang="de-DE" sz="1200" i="0" dirty="0">
              <a:latin typeface="Helvetica Narrow" panose="020B0606020202030204"/>
              <a:cs typeface="Helvetica" panose="020B0604020202020204" pitchFamily="34" charset="0"/>
            </a:endParaRPr>
          </a:p>
          <a:p>
            <a:r>
              <a:rPr lang="de-DE" sz="1200" i="0" dirty="0">
                <a:latin typeface="Helvetica Narrow" panose="020B0606020202030204"/>
                <a:cs typeface="Helvetica" panose="020B0604020202020204" pitchFamily="34" charset="0"/>
              </a:rPr>
              <a:t>Außerdem entsteht bei diesem System nur eine minimale Anlegespannung, so dass auch leichte Packgüter nicht von der Palette gezogen werden. </a:t>
            </a:r>
          </a:p>
          <a:p>
            <a:r>
              <a:rPr lang="de-DE" sz="1200" i="0" dirty="0">
                <a:latin typeface="Helvetica Narrow" panose="020B0606020202030204"/>
                <a:cs typeface="Helvetica" panose="020B0604020202020204" pitchFamily="34" charset="0"/>
              </a:rPr>
              <a:t>Einzig das Anlegen und Abtrennen der Folie muss bei diesem Wickler  noch manuell erfolgen. </a:t>
            </a:r>
            <a:br>
              <a:rPr lang="de-DE" sz="1200" i="0" dirty="0">
                <a:latin typeface="Helvetica Narrow" panose="020B0606020202030204"/>
                <a:cs typeface="Helvetica" panose="020B0604020202020204" pitchFamily="34" charset="0"/>
              </a:rPr>
            </a:br>
            <a:endParaRPr lang="de-DE" sz="1200" i="0" dirty="0">
              <a:latin typeface="Helvetica Narrow" panose="020B0606020202030204"/>
              <a:cs typeface="Helvetica" panose="020B0604020202020204" pitchFamily="34" charset="0"/>
            </a:endParaRPr>
          </a:p>
          <a:p>
            <a:r>
              <a:rPr lang="de-DE" sz="1200" i="0" dirty="0">
                <a:latin typeface="Helvetica Narrow" panose="020B0606020202030204"/>
                <a:cs typeface="Helvetica" panose="020B0604020202020204" pitchFamily="34" charset="0"/>
              </a:rPr>
              <a:t>An dem Maschinengewicht von fast 1000 kg können Sie erkennen, wie massiv und stabil dieser Wickler gebaut ist. Mit seinem </a:t>
            </a:r>
            <a:r>
              <a:rPr lang="de-DE" sz="1200" i="0" dirty="0" err="1">
                <a:latin typeface="Helvetica Narrow" panose="020B0606020202030204"/>
                <a:cs typeface="Helvetica" panose="020B0604020202020204" pitchFamily="34" charset="0"/>
              </a:rPr>
              <a:t>Dreharm</a:t>
            </a:r>
            <a:r>
              <a:rPr lang="de-DE" sz="1200" i="0" dirty="0">
                <a:latin typeface="Helvetica Narrow" panose="020B0606020202030204"/>
                <a:cs typeface="Helvetica" panose="020B0604020202020204" pitchFamily="34" charset="0"/>
              </a:rPr>
              <a:t> kann er Paletten bis zu einer maximalen Abmessung von 1,00 x 1,20 x 2,40m wickeln. Mit einstellbaren Geschwindigkeiten von </a:t>
            </a:r>
            <a:r>
              <a:rPr lang="de-DE" sz="1200" i="0" dirty="0" err="1">
                <a:latin typeface="Helvetica Narrow" panose="020B0606020202030204"/>
                <a:cs typeface="Helvetica" panose="020B0604020202020204" pitchFamily="34" charset="0"/>
              </a:rPr>
              <a:t>Dreharm</a:t>
            </a:r>
            <a:r>
              <a:rPr lang="de-DE" sz="1200" i="0" dirty="0">
                <a:latin typeface="Helvetica Narrow" panose="020B0606020202030204"/>
                <a:cs typeface="Helvetica" panose="020B0604020202020204" pitchFamily="34" charset="0"/>
              </a:rPr>
              <a:t> und Folienschlitten, sowie einer  über Potentiometer regelbaren Vordehneinheit können Sie die automatisierte Wicklung perfekt an Ihr Produkt anpassen.   Eine automatische Erkennung Ihrer Paletten (über Fotozelle) ist dabei ebenso selbstverständlich, wie einstellbare Kopf- &amp; Fußwicklungen.  Es stehen Ihnen Programme zum „nur rauf“ Wickeln, „rauf &amp; runter“ (Kreuzwicklung) sowie „regendicht“ Wickeln zur Verfügung. </a:t>
            </a:r>
          </a:p>
          <a:p>
            <a:endParaRPr lang="de-DE" sz="1200" i="0" dirty="0">
              <a:latin typeface="Helvetica Narrow" panose="020B0606020202030204"/>
              <a:cs typeface="Helvetica" panose="020B0604020202020204" pitchFamily="34" charset="0"/>
            </a:endParaRPr>
          </a:p>
          <a:p>
            <a:r>
              <a:rPr lang="de-DE" sz="1200" i="0" dirty="0">
                <a:latin typeface="Helvetica Narrow" panose="020B0606020202030204"/>
                <a:cs typeface="Helvetica" panose="020B0604020202020204" pitchFamily="34" charset="0"/>
              </a:rPr>
              <a:t>Neben einer optionalen Fotozelle für die Erkennung von dunklen Packgütern bzw. schwarzer Folie, kann dieser Wickler wahlweise zur Wandmontage oder mit den abgebildeten Standfüßen geliefert werden.</a:t>
            </a:r>
          </a:p>
          <a:p>
            <a:endParaRPr lang="de-DE" sz="1200" i="0" dirty="0">
              <a:latin typeface="Helvetica Narrow" panose="020B0606020202030204"/>
              <a:cs typeface="Helvetica" panose="020B0604020202020204" pitchFamily="34" charset="0"/>
            </a:endParaRPr>
          </a:p>
          <a:p>
            <a:r>
              <a:rPr lang="de-DE" sz="1200" i="0" dirty="0"/>
              <a:t>Wir </a:t>
            </a:r>
            <a:r>
              <a:rPr lang="de-DE" sz="1200" b="1" i="0" dirty="0"/>
              <a:t>empfehlen</a:t>
            </a:r>
            <a:r>
              <a:rPr lang="de-DE" sz="1200" i="0" dirty="0"/>
              <a:t> Ihnen diese Modell, wenn es Ihnen wichtig ist, keine Rampe mit Ihrer Ware überwinden zu müssen – etwa, weil sie zu schwer oder instabil ist. Der Umstand, dass sich bei dieser Konstruktion der </a:t>
            </a:r>
            <a:r>
              <a:rPr lang="de-DE" sz="1200" i="0" dirty="0" err="1"/>
              <a:t>Dreharm</a:t>
            </a:r>
            <a:r>
              <a:rPr lang="de-DE" sz="1200" i="0" dirty="0"/>
              <a:t> um die Palette dreht, vermeidet zudem jegliche Fliehkraft. Das macht die KVK 5 zusammen mit der geringen Anlegespannung des </a:t>
            </a:r>
            <a:r>
              <a:rPr lang="de-DE" sz="1200" i="0" dirty="0" err="1"/>
              <a:t>Pre-Stretchsystem</a:t>
            </a:r>
            <a:r>
              <a:rPr lang="de-DE" sz="1200" i="0" dirty="0"/>
              <a:t> auch ideal für sehr leichtes Packgut.</a:t>
            </a:r>
            <a:endParaRPr lang="de-DE" sz="1200" i="0" dirty="0">
              <a:latin typeface="Helvetica Narrow" panose="020B0606020202030204"/>
              <a:cs typeface="Helvetica" panose="020B0604020202020204" pitchFamily="34" charset="0"/>
            </a:endParaRPr>
          </a:p>
        </p:txBody>
      </p:sp>
      <p:sp>
        <p:nvSpPr>
          <p:cNvPr id="5" name="Titel 1">
            <a:extLst>
              <a:ext uri="{FF2B5EF4-FFF2-40B4-BE49-F238E27FC236}">
                <a16:creationId xmlns:a16="http://schemas.microsoft.com/office/drawing/2014/main" id="{BE5F3CBA-4B02-46A6-8D5E-9448CF73D62A}"/>
              </a:ext>
            </a:extLst>
          </p:cNvPr>
          <p:cNvSpPr txBox="1">
            <a:spLocks/>
          </p:cNvSpPr>
          <p:nvPr/>
        </p:nvSpPr>
        <p:spPr>
          <a:xfrm>
            <a:off x="432000" y="7644847"/>
            <a:ext cx="6660000" cy="310992"/>
          </a:xfrm>
          <a:prstGeom prst="rect">
            <a:avLst/>
          </a:prstGeom>
          <a:ln w="0">
            <a:noFill/>
            <a:prstDash val="solid"/>
          </a:ln>
        </p:spPr>
        <p:txBody>
          <a:bodyPr lIns="0" tIns="0" rIns="0" bIns="0"/>
          <a:lstStyle>
            <a:lvl1pPr algn="l" rtl="0" eaLnBrk="1" latinLnBrk="0" hangingPunct="1">
              <a:spcBef>
                <a:spcPct val="0"/>
              </a:spcBef>
              <a:buNone/>
              <a:defRPr kumimoji="0" sz="1800" kern="1200" cap="all" baseline="0">
                <a:solidFill>
                  <a:srgbClr val="006ABB"/>
                </a:solidFill>
                <a:latin typeface="Helvetica" panose="020B0604020202030204" pitchFamily="34" charset="0"/>
                <a:ea typeface="+mj-ea"/>
                <a:cs typeface="+mj-cs"/>
              </a:defRPr>
            </a:lvl1pPr>
          </a:lstStyle>
          <a:p>
            <a:pPr fontAlgn="auto">
              <a:spcAft>
                <a:spcPts val="0"/>
              </a:spcAft>
            </a:pPr>
            <a:r>
              <a:rPr lang="de-DE" i="0" dirty="0">
                <a:latin typeface="Helvetica Narrow" panose="020B0606020202030204"/>
              </a:rPr>
              <a:t> WEITERE OPTIONEN</a:t>
            </a:r>
          </a:p>
        </p:txBody>
      </p:sp>
      <p:grpSp>
        <p:nvGrpSpPr>
          <p:cNvPr id="6" name="Gruppieren 5">
            <a:extLst>
              <a:ext uri="{FF2B5EF4-FFF2-40B4-BE49-F238E27FC236}">
                <a16:creationId xmlns:a16="http://schemas.microsoft.com/office/drawing/2014/main" id="{F4AD5B22-828C-492D-B511-2C9C7FBAF521}"/>
              </a:ext>
            </a:extLst>
          </p:cNvPr>
          <p:cNvGrpSpPr/>
          <p:nvPr/>
        </p:nvGrpSpPr>
        <p:grpSpPr>
          <a:xfrm>
            <a:off x="432000" y="7607489"/>
            <a:ext cx="6660000" cy="342000"/>
            <a:chOff x="432000" y="1800000"/>
            <a:chExt cx="6660000" cy="342000"/>
          </a:xfrm>
        </p:grpSpPr>
        <p:cxnSp>
          <p:nvCxnSpPr>
            <p:cNvPr id="7" name="Gerade Verbindung 5">
              <a:extLst>
                <a:ext uri="{FF2B5EF4-FFF2-40B4-BE49-F238E27FC236}">
                  <a16:creationId xmlns:a16="http://schemas.microsoft.com/office/drawing/2014/main" id="{DC7195A6-2DE7-45E2-B967-A4DB7F0F059A}"/>
                </a:ext>
              </a:extLst>
            </p:cNvPr>
            <p:cNvCxnSpPr/>
            <p:nvPr/>
          </p:nvCxnSpPr>
          <p:spPr>
            <a:xfrm>
              <a:off x="432000" y="1800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DC60C171-0670-4934-98E5-3CDE7C6437EE}"/>
                </a:ext>
              </a:extLst>
            </p:cNvPr>
            <p:cNvCxnSpPr/>
            <p:nvPr/>
          </p:nvCxnSpPr>
          <p:spPr>
            <a:xfrm>
              <a:off x="432000" y="2142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grpSp>
      <p:pic>
        <p:nvPicPr>
          <p:cNvPr id="9" name="Picture 4" descr="V:\V\V.I.S. – Vogel Industrial Service\17-002 Produktnutzen\+ Produktion +\Fotozelle.jpg">
            <a:extLst>
              <a:ext uri="{FF2B5EF4-FFF2-40B4-BE49-F238E27FC236}">
                <a16:creationId xmlns:a16="http://schemas.microsoft.com/office/drawing/2014/main" id="{84FFBC1C-05BC-4138-A8F7-30BF30C632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71" y="8000540"/>
            <a:ext cx="792163" cy="7921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DDCA9340-DD92-435C-A0CD-F66A84D42DE3}"/>
              </a:ext>
            </a:extLst>
          </p:cNvPr>
          <p:cNvSpPr txBox="1"/>
          <p:nvPr/>
        </p:nvSpPr>
        <p:spPr>
          <a:xfrm>
            <a:off x="540271" y="8892294"/>
            <a:ext cx="972367" cy="692497"/>
          </a:xfrm>
          <a:prstGeom prst="rect">
            <a:avLst/>
          </a:prstGeom>
          <a:noFill/>
        </p:spPr>
        <p:txBody>
          <a:bodyPr wrap="square" lIns="0" tIns="0" rIns="0" bIns="0" rtlCol="0">
            <a:spAutoFit/>
          </a:bodyPr>
          <a:lstStyle/>
          <a:p>
            <a:r>
              <a:rPr lang="de-DE" sz="900" b="1" i="0" baseline="0" dirty="0">
                <a:latin typeface="Helvetica Narrow" panose="020B0606020202030204"/>
              </a:rPr>
              <a:t>Fotozelle:</a:t>
            </a:r>
            <a:br>
              <a:rPr lang="de-DE" sz="900" b="1" i="0" baseline="0" dirty="0">
                <a:latin typeface="Helvetica Narrow" panose="020B0606020202030204"/>
              </a:rPr>
            </a:br>
            <a:r>
              <a:rPr lang="de-DE" sz="900" i="0" baseline="0" dirty="0">
                <a:latin typeface="Helvetica Narrow" panose="020B0606020202030204"/>
              </a:rPr>
              <a:t>Zur Abtastung der </a:t>
            </a:r>
            <a:r>
              <a:rPr lang="de-DE" sz="900" i="0" baseline="0" dirty="0" err="1">
                <a:latin typeface="Helvetica Narrow" panose="020B0606020202030204"/>
              </a:rPr>
              <a:t>Palettenhöhe</a:t>
            </a:r>
            <a:r>
              <a:rPr lang="de-DE" sz="900" i="0" baseline="0" dirty="0">
                <a:latin typeface="Helvetica Narrow" panose="020B0606020202030204"/>
              </a:rPr>
              <a:t> und Erkennung von dunklen Produkten</a:t>
            </a:r>
            <a:endParaRPr lang="de-DE" sz="900" i="0" dirty="0">
              <a:latin typeface="Helvetica Narrow" panose="020B0606020202030204"/>
            </a:endParaRPr>
          </a:p>
        </p:txBody>
      </p:sp>
    </p:spTree>
    <p:extLst>
      <p:ext uri="{BB962C8B-B14F-4D97-AF65-F5344CB8AC3E}">
        <p14:creationId xmlns:p14="http://schemas.microsoft.com/office/powerpoint/2010/main" val="381394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1047-FB1A-4C82-8DFC-72F859FDE811}"/>
              </a:ext>
            </a:extLst>
          </p:cNvPr>
          <p:cNvSpPr>
            <a:spLocks noGrp="1"/>
          </p:cNvSpPr>
          <p:nvPr>
            <p:ph type="body" sz="quarter" idx="13"/>
          </p:nvPr>
        </p:nvSpPr>
        <p:spPr/>
        <p:txBody>
          <a:bodyPr/>
          <a:lstStyle/>
          <a:p>
            <a:r>
              <a:rPr lang="de-DE" dirty="0"/>
              <a:t>AUS UNSERER ERFAHRUNG</a:t>
            </a:r>
            <a:endParaRPr lang="LID4096" dirty="0"/>
          </a:p>
        </p:txBody>
      </p:sp>
      <p:sp>
        <p:nvSpPr>
          <p:cNvPr id="3" name="Textplatzhalter 2">
            <a:extLst>
              <a:ext uri="{FF2B5EF4-FFF2-40B4-BE49-F238E27FC236}">
                <a16:creationId xmlns:a16="http://schemas.microsoft.com/office/drawing/2014/main" id="{63FEFC03-BA1B-4730-8FE3-40188220A216}"/>
              </a:ext>
            </a:extLst>
          </p:cNvPr>
          <p:cNvSpPr>
            <a:spLocks noGrp="1"/>
          </p:cNvSpPr>
          <p:nvPr>
            <p:ph type="body" sz="quarter" idx="14"/>
          </p:nvPr>
        </p:nvSpPr>
        <p:spPr/>
        <p:txBody>
          <a:bodyPr/>
          <a:lstStyle/>
          <a:p>
            <a:endParaRPr lang="LID4096"/>
          </a:p>
        </p:txBody>
      </p:sp>
      <p:sp>
        <p:nvSpPr>
          <p:cNvPr id="13" name="Textfeld 12">
            <a:extLst>
              <a:ext uri="{FF2B5EF4-FFF2-40B4-BE49-F238E27FC236}">
                <a16:creationId xmlns:a16="http://schemas.microsoft.com/office/drawing/2014/main" id="{420CFBD6-FD76-4643-A82B-73C4ACCD0E0A}"/>
              </a:ext>
            </a:extLst>
          </p:cNvPr>
          <p:cNvSpPr txBox="1"/>
          <p:nvPr/>
        </p:nvSpPr>
        <p:spPr>
          <a:xfrm>
            <a:off x="446800" y="2003912"/>
            <a:ext cx="6566893" cy="1872307"/>
          </a:xfrm>
          <a:prstGeom prst="rect">
            <a:avLst/>
          </a:prstGeom>
          <a:noFill/>
        </p:spPr>
        <p:txBody>
          <a:bodyPr wrap="square" lIns="0" tIns="0" rIns="0" bIns="0" rtlCol="0">
            <a:spAutoFit/>
          </a:bodyPr>
          <a:lstStyle/>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Denken Sie bei der Auswahl eines Wicklers an den Nutzer</a:t>
            </a:r>
            <a:r>
              <a:rPr lang="de-DE" sz="950" i="0" dirty="0">
                <a:latin typeface="Helvetica" panose="020B0604020202030204" pitchFamily="34" charset="0"/>
              </a:rPr>
              <a:t>:</a:t>
            </a:r>
            <a:r>
              <a:rPr lang="de-DE" sz="950" b="0" i="0" u="none" strike="noStrike" kern="1200" baseline="0" dirty="0">
                <a:latin typeface="Helvetica" panose="020B0604020202030204" pitchFamily="34" charset="0"/>
                <a:ea typeface="+mn-ea"/>
                <a:cs typeface="+mn-cs"/>
              </a:rPr>
              <a:t> </a:t>
            </a:r>
            <a:r>
              <a:rPr lang="de-DE" sz="950" b="0" i="0" u="none" strike="noStrike" kern="1200" baseline="0" dirty="0" err="1">
                <a:latin typeface="Helvetica" panose="020B0604020202030204" pitchFamily="34" charset="0"/>
                <a:ea typeface="+mn-ea"/>
                <a:cs typeface="+mn-cs"/>
              </a:rPr>
              <a:t>Touchdisplays</a:t>
            </a:r>
            <a:r>
              <a:rPr lang="de-DE" sz="950" b="0" i="0" u="none" strike="noStrike" kern="1200" baseline="0" dirty="0">
                <a:latin typeface="Helvetica" panose="020B0604020202030204" pitchFamily="34" charset="0"/>
                <a:ea typeface="+mn-ea"/>
                <a:cs typeface="+mn-cs"/>
              </a:rPr>
              <a:t> sind schön, erschweren aber die Bedienung, z.B. mit Handschuhen. </a:t>
            </a:r>
            <a:r>
              <a:rPr lang="de-DE" sz="950" b="1" i="0" u="none" strike="noStrike" kern="1200" baseline="0" dirty="0">
                <a:latin typeface="Helvetica" panose="020B0604020202030204" pitchFamily="34" charset="0"/>
                <a:ea typeface="+mn-ea"/>
                <a:cs typeface="+mn-cs"/>
              </a:rPr>
              <a:t>Ein einfacher Drehregler wird schnell vom User verstanden und ist gut zu bedienen.</a:t>
            </a:r>
          </a:p>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Der Produktlebenszyklus von Platinen ist oft begrenzt, was sich auf die </a:t>
            </a:r>
            <a:r>
              <a:rPr lang="de-DE" sz="950" b="1" i="0" u="none" strike="noStrike" kern="1200" baseline="0" dirty="0">
                <a:latin typeface="Helvetica" panose="020B0604020202030204" pitchFamily="34" charset="0"/>
                <a:ea typeface="+mn-ea"/>
                <a:cs typeface="+mn-cs"/>
              </a:rPr>
              <a:t>Ersatzteilversorgung </a:t>
            </a:r>
            <a:r>
              <a:rPr lang="de-DE" sz="950" b="0" i="0" u="none" strike="noStrike" kern="1200" baseline="0" dirty="0">
                <a:latin typeface="Helvetica" panose="020B0604020202030204" pitchFamily="34" charset="0"/>
                <a:ea typeface="+mn-ea"/>
                <a:cs typeface="+mn-cs"/>
              </a:rPr>
              <a:t>auswirken kann.</a:t>
            </a:r>
          </a:p>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Schauen Sie auf </a:t>
            </a:r>
            <a:r>
              <a:rPr lang="de-DE" sz="950" b="1" i="0" u="none" strike="noStrike" kern="1200" baseline="0" dirty="0">
                <a:latin typeface="Helvetica" panose="020B0604020202030204" pitchFamily="34" charset="0"/>
                <a:ea typeface="+mn-ea"/>
                <a:cs typeface="+mn-cs"/>
              </a:rPr>
              <a:t>das Eigengewicht der Maschine, </a:t>
            </a:r>
            <a:r>
              <a:rPr lang="de-DE" sz="950" b="0" i="0" u="none" strike="noStrike" kern="1200" baseline="0" dirty="0">
                <a:latin typeface="Helvetica" panose="020B0604020202030204" pitchFamily="34" charset="0"/>
                <a:ea typeface="+mn-ea"/>
                <a:cs typeface="+mn-cs"/>
              </a:rPr>
              <a:t>das sagt viel über deren Robustheit aus (höheres Gewicht = robustere Bauweise).</a:t>
            </a:r>
          </a:p>
          <a:p>
            <a:pPr marL="171450" indent="-171450">
              <a:lnSpc>
                <a:spcPts val="1400"/>
              </a:lnSpc>
              <a:spcBef>
                <a:spcPts val="0"/>
              </a:spcBef>
              <a:spcAft>
                <a:spcPts val="200"/>
              </a:spcAft>
              <a:buClr>
                <a:srgbClr val="006ABB"/>
              </a:buClr>
              <a:buSzPct val="175000"/>
              <a:buBlip>
                <a:blip r:embed="rId2"/>
              </a:buBlip>
            </a:pPr>
            <a:r>
              <a:rPr lang="de-DE" sz="950" b="1" i="0" u="none" strike="noStrike" kern="1200" baseline="0" dirty="0">
                <a:latin typeface="Helvetica" panose="020B0604020202030204" pitchFamily="34" charset="0"/>
                <a:ea typeface="+mn-ea"/>
                <a:cs typeface="+mn-cs"/>
              </a:rPr>
              <a:t>Achten Sie auf eine feste Dehnungseinstellung bei Maschinen </a:t>
            </a:r>
            <a:r>
              <a:rPr lang="de-DE" sz="950" b="0" i="0" u="none" strike="noStrike" kern="1200" baseline="0" dirty="0">
                <a:latin typeface="Helvetica" panose="020B0604020202030204" pitchFamily="34" charset="0"/>
                <a:ea typeface="+mn-ea"/>
                <a:cs typeface="+mn-cs"/>
              </a:rPr>
              <a:t>mit </a:t>
            </a:r>
            <a:r>
              <a:rPr lang="de-DE" sz="950" b="0" i="0" u="none" strike="noStrike" kern="1200" baseline="0" dirty="0" err="1">
                <a:latin typeface="Helvetica" panose="020B0604020202030204" pitchFamily="34" charset="0"/>
                <a:ea typeface="+mn-ea"/>
                <a:cs typeface="+mn-cs"/>
              </a:rPr>
              <a:t>Powerstretcheinheit</a:t>
            </a:r>
            <a:r>
              <a:rPr lang="de-DE" sz="950" b="0" i="0" u="none" strike="noStrike" kern="1200" baseline="0" dirty="0">
                <a:latin typeface="Helvetica" panose="020B0604020202030204" pitchFamily="34" charset="0"/>
                <a:ea typeface="+mn-ea"/>
                <a:cs typeface="+mn-cs"/>
              </a:rPr>
              <a:t> oder die Möglichkeit, die Dehnung per Passwort zu sperren. Manuell zu verstellende Maschinen finden sich meist nach einiger Zeit auf einer sehr geringen Dehnstufe wieder. Eine problematische Palette oder eine schlechte Foliencharge reichen oft, damit der Nutzer die Dehnungsstufe runter dreht. Oft bleibt es dann dabei, was den Folienverbrauch leicht verdoppeln oder verdreifachen und die </a:t>
            </a:r>
            <a:r>
              <a:rPr lang="de-DE" sz="950" b="1" i="0" u="none" strike="noStrike" kern="1200" baseline="0" dirty="0">
                <a:latin typeface="Helvetica" panose="020B0604020202030204" pitchFamily="34" charset="0"/>
                <a:ea typeface="+mn-ea"/>
                <a:cs typeface="+mn-cs"/>
              </a:rPr>
              <a:t>Materialkosten so um Tausende Euros unnötig erhöhen </a:t>
            </a:r>
            <a:r>
              <a:rPr lang="de-DE" sz="950" b="0" i="0" u="none" strike="noStrike" kern="1200" baseline="0" dirty="0">
                <a:latin typeface="Helvetica" panose="020B0604020202030204" pitchFamily="34" charset="0"/>
                <a:ea typeface="+mn-ea"/>
                <a:cs typeface="+mn-cs"/>
              </a:rPr>
              <a:t>kann.</a:t>
            </a:r>
          </a:p>
        </p:txBody>
      </p:sp>
      <p:sp>
        <p:nvSpPr>
          <p:cNvPr id="14" name="Titel 1">
            <a:extLst>
              <a:ext uri="{FF2B5EF4-FFF2-40B4-BE49-F238E27FC236}">
                <a16:creationId xmlns:a16="http://schemas.microsoft.com/office/drawing/2014/main" id="{DE6CEA18-1766-4E13-B8C2-970FCB257119}"/>
              </a:ext>
            </a:extLst>
          </p:cNvPr>
          <p:cNvSpPr txBox="1">
            <a:spLocks/>
          </p:cNvSpPr>
          <p:nvPr/>
        </p:nvSpPr>
        <p:spPr>
          <a:xfrm>
            <a:off x="446800" y="5361368"/>
            <a:ext cx="6535173" cy="310992"/>
          </a:xfrm>
          <a:prstGeom prst="rect">
            <a:avLst/>
          </a:prstGeom>
          <a:ln w="0">
            <a:noFill/>
            <a:prstDash val="solid"/>
          </a:ln>
        </p:spPr>
        <p:txBody>
          <a:bodyPr lIns="0" tIns="0" rIns="0" bIns="0"/>
          <a:lstStyle>
            <a:lvl1pPr algn="l" rtl="0" eaLnBrk="1" latinLnBrk="0" hangingPunct="1">
              <a:spcBef>
                <a:spcPct val="0"/>
              </a:spcBef>
              <a:buNone/>
              <a:defRPr kumimoji="0" sz="1800" kern="1200" cap="all" baseline="0">
                <a:solidFill>
                  <a:srgbClr val="006ABB"/>
                </a:solidFill>
                <a:latin typeface="Helvetica" panose="020B0604020202030204" pitchFamily="34" charset="0"/>
                <a:ea typeface="+mj-ea"/>
                <a:cs typeface="+mj-cs"/>
              </a:defRPr>
            </a:lvl1pPr>
          </a:lstStyle>
          <a:p>
            <a:pPr fontAlgn="auto">
              <a:spcAft>
                <a:spcPts val="0"/>
              </a:spcAft>
            </a:pPr>
            <a:r>
              <a:rPr lang="de-DE" i="0" dirty="0"/>
              <a:t> Über </a:t>
            </a:r>
            <a:r>
              <a:rPr lang="de-DE" i="0" dirty="0" err="1"/>
              <a:t>vogel</a:t>
            </a:r>
            <a:r>
              <a:rPr lang="de-DE" i="0" dirty="0"/>
              <a:t> </a:t>
            </a:r>
            <a:r>
              <a:rPr lang="de-DE" i="0" dirty="0" err="1"/>
              <a:t>verpackungen</a:t>
            </a:r>
            <a:endParaRPr lang="de-DE" i="0" dirty="0"/>
          </a:p>
        </p:txBody>
      </p:sp>
      <p:grpSp>
        <p:nvGrpSpPr>
          <p:cNvPr id="15" name="Gruppieren 14">
            <a:extLst>
              <a:ext uri="{FF2B5EF4-FFF2-40B4-BE49-F238E27FC236}">
                <a16:creationId xmlns:a16="http://schemas.microsoft.com/office/drawing/2014/main" id="{1CA149FA-2881-41BF-BD23-299D455BC455}"/>
              </a:ext>
            </a:extLst>
          </p:cNvPr>
          <p:cNvGrpSpPr/>
          <p:nvPr/>
        </p:nvGrpSpPr>
        <p:grpSpPr>
          <a:xfrm>
            <a:off x="477730" y="5297798"/>
            <a:ext cx="6632750" cy="327502"/>
            <a:chOff x="432000" y="1814498"/>
            <a:chExt cx="6660000" cy="327502"/>
          </a:xfrm>
        </p:grpSpPr>
        <p:cxnSp>
          <p:nvCxnSpPr>
            <p:cNvPr id="16" name="Gerade Verbindung 5">
              <a:extLst>
                <a:ext uri="{FF2B5EF4-FFF2-40B4-BE49-F238E27FC236}">
                  <a16:creationId xmlns:a16="http://schemas.microsoft.com/office/drawing/2014/main" id="{3601A667-15DE-44E9-822D-9FBC349AD7AA}"/>
                </a:ext>
              </a:extLst>
            </p:cNvPr>
            <p:cNvCxnSpPr/>
            <p:nvPr/>
          </p:nvCxnSpPr>
          <p:spPr>
            <a:xfrm>
              <a:off x="432000" y="1814498"/>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17" name="Gerade Verbindung 6">
              <a:extLst>
                <a:ext uri="{FF2B5EF4-FFF2-40B4-BE49-F238E27FC236}">
                  <a16:creationId xmlns:a16="http://schemas.microsoft.com/office/drawing/2014/main" id="{F8F49510-92E3-47D7-AEDC-F378C5F39F2F}"/>
                </a:ext>
              </a:extLst>
            </p:cNvPr>
            <p:cNvCxnSpPr/>
            <p:nvPr/>
          </p:nvCxnSpPr>
          <p:spPr>
            <a:xfrm>
              <a:off x="432000" y="2142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grpSp>
      <p:sp>
        <p:nvSpPr>
          <p:cNvPr id="18" name="Abgerundetes Rechteck 7">
            <a:extLst>
              <a:ext uri="{FF2B5EF4-FFF2-40B4-BE49-F238E27FC236}">
                <a16:creationId xmlns:a16="http://schemas.microsoft.com/office/drawing/2014/main" id="{4C6C31BF-1EFB-4C75-8D70-FF677F059DA3}"/>
              </a:ext>
            </a:extLst>
          </p:cNvPr>
          <p:cNvSpPr/>
          <p:nvPr/>
        </p:nvSpPr>
        <p:spPr>
          <a:xfrm>
            <a:off x="431299" y="4022949"/>
            <a:ext cx="6660000" cy="1152000"/>
          </a:xfrm>
          <a:prstGeom prst="roundRect">
            <a:avLst/>
          </a:prstGeom>
          <a:solidFill>
            <a:srgbClr val="006AB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l">
              <a:spcAft>
                <a:spcPts val="600"/>
              </a:spcAft>
            </a:pPr>
            <a:r>
              <a:rPr lang="de-DE" i="0" dirty="0">
                <a:latin typeface="Helvetica" panose="020B0604020202030204" pitchFamily="34" charset="0"/>
              </a:rPr>
              <a:t>SIE</a:t>
            </a:r>
            <a:r>
              <a:rPr lang="de-DE" i="0" baseline="0" dirty="0">
                <a:latin typeface="Helvetica" panose="020B0604020202030204" pitchFamily="34" charset="0"/>
              </a:rPr>
              <a:t> NUTZEN BEREITS EINEN STRETCHWICKLER?</a:t>
            </a:r>
          </a:p>
          <a:p>
            <a:pPr algn="l"/>
            <a:r>
              <a:rPr lang="de-DE" sz="1100" i="0" baseline="0" dirty="0">
                <a:solidFill>
                  <a:schemeClr val="bg1"/>
                </a:solidFill>
                <a:latin typeface="Helvetica" panose="020B0604020202030204" pitchFamily="34" charset="0"/>
              </a:rPr>
              <a:t>Dann buchen Sie bei uns eine kostenlose Beratung zur Optimierung Ihrer </a:t>
            </a:r>
            <a:r>
              <a:rPr lang="de-DE" sz="1100" i="0" baseline="0" dirty="0" err="1">
                <a:solidFill>
                  <a:schemeClr val="bg1"/>
                </a:solidFill>
                <a:latin typeface="Helvetica" panose="020B0604020202030204" pitchFamily="34" charset="0"/>
              </a:rPr>
              <a:t>Stretchfolie</a:t>
            </a:r>
            <a:r>
              <a:rPr lang="de-DE" sz="1100" i="0" baseline="0" dirty="0">
                <a:solidFill>
                  <a:schemeClr val="bg1"/>
                </a:solidFill>
                <a:latin typeface="Helvetica" panose="020B0604020202030204" pitchFamily="34" charset="0"/>
              </a:rPr>
              <a:t>, denn hier sind für Sie </a:t>
            </a:r>
            <a:r>
              <a:rPr lang="de-DE" sz="1100" b="1" i="0" baseline="0" dirty="0">
                <a:solidFill>
                  <a:schemeClr val="bg1"/>
                </a:solidFill>
                <a:latin typeface="Helvetica" panose="020B0604020202030204" pitchFamily="34" charset="0"/>
              </a:rPr>
              <a:t>Einsparungen von 50 bis 60% möglich! </a:t>
            </a:r>
            <a:r>
              <a:rPr lang="de-DE" sz="1100" i="0" baseline="0" dirty="0">
                <a:solidFill>
                  <a:schemeClr val="bg1"/>
                </a:solidFill>
                <a:latin typeface="Helvetica" panose="020B0604020202030204" pitchFamily="34" charset="0"/>
              </a:rPr>
              <a:t>Rufen Sie jetzt an und machen Sie einen Termin mit uns aus unter der </a:t>
            </a:r>
            <a:r>
              <a:rPr lang="de-DE" sz="1100" b="1" i="0" baseline="0" dirty="0">
                <a:solidFill>
                  <a:schemeClr val="bg1"/>
                </a:solidFill>
                <a:latin typeface="Helvetica" panose="020B0604020202030204" pitchFamily="34" charset="0"/>
              </a:rPr>
              <a:t>Telefonnummer 02238 47911-0</a:t>
            </a:r>
          </a:p>
        </p:txBody>
      </p:sp>
      <p:sp>
        <p:nvSpPr>
          <p:cNvPr id="19" name="Textfeld 18">
            <a:extLst>
              <a:ext uri="{FF2B5EF4-FFF2-40B4-BE49-F238E27FC236}">
                <a16:creationId xmlns:a16="http://schemas.microsoft.com/office/drawing/2014/main" id="{F6FC6999-2A90-4D48-8774-6BCFB7DCF601}"/>
              </a:ext>
            </a:extLst>
          </p:cNvPr>
          <p:cNvSpPr txBox="1"/>
          <p:nvPr/>
        </p:nvSpPr>
        <p:spPr>
          <a:xfrm>
            <a:off x="433733" y="5746438"/>
            <a:ext cx="6776362" cy="1856086"/>
          </a:xfrm>
          <a:prstGeom prst="rect">
            <a:avLst/>
          </a:prstGeom>
          <a:noFill/>
        </p:spPr>
        <p:txBody>
          <a:bodyPr wrap="square" lIns="0" tIns="0" rIns="36000" bIns="0" rtlCol="0">
            <a:spAutoFit/>
          </a:bodyPr>
          <a:lstStyle/>
          <a:p>
            <a:pPr>
              <a:lnSpc>
                <a:spcPts val="1400"/>
              </a:lnSpc>
              <a:spcAft>
                <a:spcPts val="200"/>
              </a:spcAft>
            </a:pPr>
            <a:r>
              <a:rPr lang="de-DE" sz="950" i="0" u="none" strike="noStrike" kern="1200" baseline="0" dirty="0">
                <a:latin typeface="Helvetica" panose="020B0604020202030204" pitchFamily="34" charset="0"/>
                <a:ea typeface="+mn-ea"/>
                <a:cs typeface="+mn-cs"/>
              </a:rPr>
              <a:t>Wir haben seit den frühen 80er Jahren Praxiswissen im Umgang mit </a:t>
            </a:r>
            <a:r>
              <a:rPr lang="de-DE" sz="950" i="0" u="none" strike="noStrike" kern="1200" baseline="0" dirty="0" err="1">
                <a:latin typeface="Helvetica" panose="020B0604020202030204" pitchFamily="34" charset="0"/>
                <a:ea typeface="+mn-ea"/>
                <a:cs typeface="+mn-cs"/>
              </a:rPr>
              <a:t>Stretchwicklern</a:t>
            </a:r>
            <a:r>
              <a:rPr lang="de-DE" sz="950" i="0" u="none" strike="noStrike" kern="1200" baseline="0" dirty="0">
                <a:latin typeface="Helvetica" panose="020B0604020202030204" pitchFamily="34" charset="0"/>
                <a:ea typeface="+mn-ea"/>
                <a:cs typeface="+mn-cs"/>
              </a:rPr>
              <a:t> gesammelt. Das macht uns zu echten  Experten. </a:t>
            </a:r>
            <a:r>
              <a:rPr lang="de-DE" sz="950" i="0" dirty="0">
                <a:latin typeface="Helvetica" panose="020B0604020202030204" pitchFamily="34" charset="0"/>
              </a:rPr>
              <a:t>N</a:t>
            </a:r>
            <a:r>
              <a:rPr lang="de-DE" sz="950" i="0" u="none" strike="noStrike" kern="1200" baseline="0" dirty="0">
                <a:latin typeface="Helvetica" panose="020B0604020202030204" pitchFamily="34" charset="0"/>
                <a:ea typeface="+mn-ea"/>
                <a:cs typeface="+mn-cs"/>
              </a:rPr>
              <a:t>icht nur für die Maschinen, sondern auch für deren Funktionsweisen, Stärken und Schwächen, für Einsatzmöglichkeiten, Verbrauchsmaterialien und das Kosten-/Nutzenverhältnis. All diese Erfahrung geben wir prinzipiell an unsere Kunden weiter. Zum Beispiel: </a:t>
            </a:r>
            <a:r>
              <a:rPr lang="de-DE" sz="950" b="1" i="0" dirty="0">
                <a:latin typeface="Helvetica" panose="020B0604020202030204" pitchFamily="34" charset="0"/>
              </a:rPr>
              <a:t>Achtung! </a:t>
            </a:r>
            <a:r>
              <a:rPr lang="de-DE" sz="950" b="1" i="0" u="none" strike="noStrike" kern="1200" baseline="0" dirty="0">
                <a:latin typeface="Helvetica" panose="020B0604020202030204" pitchFamily="34" charset="0"/>
                <a:ea typeface="+mn-ea"/>
                <a:cs typeface="+mn-cs"/>
              </a:rPr>
              <a:t>Fehler bei der Auswahl eines neuen </a:t>
            </a:r>
            <a:r>
              <a:rPr lang="de-DE" sz="950" b="1" i="0" u="none" strike="noStrike" kern="1200" baseline="0" dirty="0" err="1">
                <a:latin typeface="Helvetica" panose="020B0604020202030204" pitchFamily="34" charset="0"/>
                <a:ea typeface="+mn-ea"/>
                <a:cs typeface="+mn-cs"/>
              </a:rPr>
              <a:t>Stretchwicklers</a:t>
            </a:r>
            <a:r>
              <a:rPr lang="de-DE" sz="950" b="1" i="0" u="none" strike="noStrike" kern="1200" baseline="0" dirty="0">
                <a:latin typeface="Helvetica" panose="020B0604020202030204" pitchFamily="34" charset="0"/>
                <a:ea typeface="+mn-ea"/>
                <a:cs typeface="+mn-cs"/>
              </a:rPr>
              <a:t> können schnell zu hohen Kosten führen, die Ihre Investition unwirtschaftlich machen oder unzureichende Wickelleistungen zur Folge haben!</a:t>
            </a:r>
          </a:p>
          <a:p>
            <a:pPr>
              <a:lnSpc>
                <a:spcPts val="1400"/>
              </a:lnSpc>
              <a:spcAft>
                <a:spcPts val="200"/>
              </a:spcAft>
            </a:pPr>
            <a:r>
              <a:rPr lang="de-DE" sz="950" b="0" i="0" u="none" strike="noStrike" kern="1200" baseline="0" dirty="0">
                <a:latin typeface="Helvetica" panose="020B0604020202030204" pitchFamily="34" charset="0"/>
                <a:ea typeface="+mn-ea"/>
                <a:cs typeface="+mn-cs"/>
              </a:rPr>
              <a:t>Sie merken schon: Wir sehen uns nicht als „reine Lieferanten“, sondern immer auch als persönliche Berater. Gemeinsam mit Ihnen finden wir die perfekte Maschine für Ihre Anforderungen und wählen das wirklich dazu passende Verbrauchsmaterial aus. Überzeugen Sie sich selbst, </a:t>
            </a:r>
            <a:r>
              <a:rPr lang="de-DE" sz="950" b="1" i="0" u="none" strike="noStrike" kern="1200" baseline="0" dirty="0">
                <a:latin typeface="Helvetica" panose="020B0604020202030204" pitchFamily="34" charset="0"/>
                <a:ea typeface="+mn-ea"/>
                <a:cs typeface="+mn-cs"/>
              </a:rPr>
              <a:t>vereinbaren Sie einen Termin mit uns!</a:t>
            </a:r>
          </a:p>
          <a:p>
            <a:pPr marL="0" indent="0">
              <a:lnSpc>
                <a:spcPts val="1600"/>
              </a:lnSpc>
              <a:spcBef>
                <a:spcPts val="0"/>
              </a:spcBef>
              <a:spcAft>
                <a:spcPts val="200"/>
              </a:spcAft>
              <a:buClr>
                <a:srgbClr val="006ABB"/>
              </a:buClr>
              <a:buFont typeface="Arial" panose="020B0604020202020204" pitchFamily="34" charset="0"/>
              <a:buNone/>
            </a:pPr>
            <a:endParaRPr lang="de-DE" sz="1200" b="0" i="0" u="none" strike="noStrike" kern="1200" baseline="0" dirty="0">
              <a:solidFill>
                <a:schemeClr val="tx1"/>
              </a:solidFill>
              <a:latin typeface="Helvetica" panose="020B0604020202030204" pitchFamily="34" charset="0"/>
              <a:ea typeface="+mn-ea"/>
              <a:cs typeface="+mn-cs"/>
            </a:endParaRPr>
          </a:p>
        </p:txBody>
      </p:sp>
      <p:pic>
        <p:nvPicPr>
          <p:cNvPr id="21" name="Grafik 20" descr="Ein Bild, das Person, Mann, Gebäude, stehend enthält.&#10;&#10;Mit sehr hoher Zuverlässigkeit generierte Beschreibung">
            <a:extLst>
              <a:ext uri="{FF2B5EF4-FFF2-40B4-BE49-F238E27FC236}">
                <a16:creationId xmlns:a16="http://schemas.microsoft.com/office/drawing/2014/main" id="{D91C2A91-3D31-416F-B0F5-08D123FF7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00" y="7673411"/>
            <a:ext cx="2664527" cy="1905137"/>
          </a:xfrm>
          <a:prstGeom prst="rect">
            <a:avLst/>
          </a:prstGeom>
          <a:ln>
            <a:noFill/>
          </a:ln>
          <a:effectLst>
            <a:outerShdw blurRad="190500" algn="tl" rotWithShape="0">
              <a:srgbClr val="000000">
                <a:alpha val="70000"/>
              </a:srgbClr>
            </a:outerShdw>
          </a:effectLst>
        </p:spPr>
      </p:pic>
      <p:sp>
        <p:nvSpPr>
          <p:cNvPr id="31" name="Textfeld 30">
            <a:extLst>
              <a:ext uri="{FF2B5EF4-FFF2-40B4-BE49-F238E27FC236}">
                <a16:creationId xmlns:a16="http://schemas.microsoft.com/office/drawing/2014/main" id="{C7478437-A5EE-40F1-88E9-885E95168498}"/>
              </a:ext>
            </a:extLst>
          </p:cNvPr>
          <p:cNvSpPr txBox="1"/>
          <p:nvPr/>
        </p:nvSpPr>
        <p:spPr>
          <a:xfrm>
            <a:off x="3216499" y="7642997"/>
            <a:ext cx="3993596" cy="1991123"/>
          </a:xfrm>
          <a:prstGeom prst="rect">
            <a:avLst/>
          </a:prstGeom>
          <a:noFill/>
        </p:spPr>
        <p:txBody>
          <a:bodyPr wrap="square">
            <a:spAutoFit/>
          </a:bodyPr>
          <a:lstStyle/>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haben Produkterfahrung aus eigener Entwicklung und über 2.000 verkauften </a:t>
            </a:r>
            <a:r>
              <a:rPr kumimoji="0" lang="de-DE" sz="950" b="0" i="0" u="none" strike="noStrike" kern="1200" cap="none" spc="0" normalizeH="0" baseline="0" noProof="0" dirty="0" err="1">
                <a:ln>
                  <a:noFill/>
                </a:ln>
                <a:solidFill>
                  <a:prstClr val="black"/>
                </a:solidFill>
                <a:effectLst/>
                <a:uLnTx/>
                <a:uFillTx/>
                <a:latin typeface="Helvetica Narrow" panose="020B0606020202030204"/>
                <a:ea typeface="+mn-ea"/>
                <a:cs typeface="+mn-cs"/>
              </a:rPr>
              <a:t>Stretchwicklern</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sind ein Familienunternehmen in 3. Generation.</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haben uns spezialisiert auf alles, was mit  stretchen und Kleben zu tun hat.</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garantieren Ihnen jederzeit ehrliche, persönliche Beratung – zu Ihrem Nutzen.</a:t>
            </a:r>
          </a:p>
          <a:p>
            <a:pPr marL="171450" marR="0" lvl="0" indent="-171450" algn="l" defTabSz="914400" rtl="0" eaLnBrk="1" fontAlgn="base" latinLnBrk="0" hangingPunct="1">
              <a:lnSpc>
                <a:spcPct val="100000"/>
              </a:lnSpc>
              <a:spcBef>
                <a:spcPts val="0"/>
              </a:spcBef>
              <a:spcAft>
                <a:spcPts val="200"/>
              </a:spcAft>
              <a:buClr>
                <a:srgbClr val="006ABB"/>
              </a:buClr>
              <a:buSzPct val="150000"/>
              <a:buFontTx/>
              <a:buBlip>
                <a:blip r:embed="rId2"/>
              </a:buBlip>
              <a:tabLst/>
              <a:defRPr/>
            </a:pPr>
            <a:endPar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endParaRPr>
          </a:p>
          <a:p>
            <a:pPr marL="0" marR="0" lvl="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300" b="1" i="0" u="none" strike="noStrike" kern="1200" cap="none" spc="0" normalizeH="0" baseline="0" noProof="0" dirty="0">
                <a:ln>
                  <a:noFill/>
                </a:ln>
                <a:solidFill>
                  <a:prstClr val="black"/>
                </a:solidFill>
                <a:effectLst/>
                <a:uLnTx/>
                <a:uFillTx/>
                <a:latin typeface="Helvetica Narrow" panose="020B0606020202030204"/>
                <a:ea typeface="+mn-ea"/>
                <a:cs typeface="+mn-cs"/>
              </a:rPr>
              <a:t>Vogel Verpackungen GmbH &amp; Co. KG</a:t>
            </a:r>
          </a:p>
          <a:p>
            <a:pPr marL="0" marR="0" lvl="0" indent="0" algn="l" defTabSz="914400" rtl="0" eaLnBrk="1" fontAlgn="base" latinLnBrk="0" hangingPunct="1">
              <a:lnSpc>
                <a:spcPts val="1400"/>
              </a:lnSpc>
              <a:spcBef>
                <a:spcPct val="0"/>
              </a:spcBef>
              <a:spcAft>
                <a:spcPts val="200"/>
              </a:spcAft>
              <a:buClrTx/>
              <a:buSzTx/>
              <a:buFontTx/>
              <a:buNone/>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Hugo-Junkers-Straße 1 · 50259 Pulheim</a:t>
            </a:r>
          </a:p>
        </p:txBody>
      </p:sp>
    </p:spTree>
    <p:extLst>
      <p:ext uri="{BB962C8B-B14F-4D97-AF65-F5344CB8AC3E}">
        <p14:creationId xmlns:p14="http://schemas.microsoft.com/office/powerpoint/2010/main" val="3593444758"/>
      </p:ext>
    </p:extLst>
  </p:cSld>
  <p:clrMapOvr>
    <a:masterClrMapping/>
  </p:clrMapOvr>
</p:sld>
</file>

<file path=ppt/theme/theme1.xml><?xml version="1.0" encoding="utf-8"?>
<a:theme xmlns:a="http://schemas.openxmlformats.org/drawingml/2006/main" name="Office">
  <a:themeElements>
    <a:clrScheme name="VOGEL FARBEN">
      <a:dk1>
        <a:srgbClr val="445369"/>
      </a:dk1>
      <a:lt1>
        <a:srgbClr val="FFFFFF"/>
      </a:lt1>
      <a:dk2>
        <a:srgbClr val="0077AE"/>
      </a:dk2>
      <a:lt2>
        <a:srgbClr val="63ADD1"/>
      </a:lt2>
      <a:accent1>
        <a:srgbClr val="E7D649"/>
      </a:accent1>
      <a:accent2>
        <a:srgbClr val="DD4957"/>
      </a:accent2>
      <a:accent3>
        <a:srgbClr val="70BC83"/>
      </a:accent3>
      <a:accent4>
        <a:srgbClr val="2E3A3E"/>
      </a:accent4>
      <a:accent5>
        <a:srgbClr val="63C3DA"/>
      </a:accent5>
      <a:accent6>
        <a:srgbClr val="70AD47"/>
      </a:accent6>
      <a:hlink>
        <a:srgbClr val="63C3DA"/>
      </a:hlink>
      <a:folHlink>
        <a:srgbClr val="70BC8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24F467F85E1AB4C9FF8D4DA541F344A" ma:contentTypeVersion="16" ma:contentTypeDescription="Ein neues Dokument erstellen." ma:contentTypeScope="" ma:versionID="b7aa4d92a28af08589f83802fd93047a">
  <xsd:schema xmlns:xsd="http://www.w3.org/2001/XMLSchema" xmlns:xs="http://www.w3.org/2001/XMLSchema" xmlns:p="http://schemas.microsoft.com/office/2006/metadata/properties" xmlns:ns2="493f5aa3-3fd0-450e-88a5-0d015678338f" xmlns:ns3="1a85f8eb-779a-4f46-92f7-9f2d49316e1a" targetNamespace="http://schemas.microsoft.com/office/2006/metadata/properties" ma:root="true" ma:fieldsID="4df983ff45d0e23233f4fef0d226d20c" ns2:_="" ns3:_="">
    <xsd:import namespace="493f5aa3-3fd0-450e-88a5-0d015678338f"/>
    <xsd:import namespace="1a85f8eb-779a-4f46-92f7-9f2d49316e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f5aa3-3fd0-450e-88a5-0d015678338f"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4a1ec7b-77d2-427f-ab5b-9cb0053e2ef8}" ma:internalName="TaxCatchAll" ma:showField="CatchAllData" ma:web="493f5aa3-3fd0-450e-88a5-0d01567833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85f8eb-779a-4f46-92f7-9f2d49316e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3c37c45-f3ba-4f56-8bf3-adbac8e45e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85f8eb-779a-4f46-92f7-9f2d49316e1a">
      <Terms xmlns="http://schemas.microsoft.com/office/infopath/2007/PartnerControls"/>
    </lcf76f155ced4ddcb4097134ff3c332f>
    <TaxCatchAll xmlns="493f5aa3-3fd0-450e-88a5-0d015678338f" xsi:nil="true"/>
  </documentManagement>
</p:properties>
</file>

<file path=customXml/itemProps1.xml><?xml version="1.0" encoding="utf-8"?>
<ds:datastoreItem xmlns:ds="http://schemas.openxmlformats.org/officeDocument/2006/customXml" ds:itemID="{6A7BE814-5828-4193-8F09-CD00DBF66FCA}"/>
</file>

<file path=customXml/itemProps2.xml><?xml version="1.0" encoding="utf-8"?>
<ds:datastoreItem xmlns:ds="http://schemas.openxmlformats.org/officeDocument/2006/customXml" ds:itemID="{B29531EE-0A3E-4B36-AB62-F10DB5709FC9}"/>
</file>

<file path=customXml/itemProps3.xml><?xml version="1.0" encoding="utf-8"?>
<ds:datastoreItem xmlns:ds="http://schemas.openxmlformats.org/officeDocument/2006/customXml" ds:itemID="{5A4FF509-798A-4A2A-814C-D244D584090B}"/>
</file>

<file path=docProps/app.xml><?xml version="1.0" encoding="utf-8"?>
<Properties xmlns="http://schemas.openxmlformats.org/officeDocument/2006/extended-properties" xmlns:vt="http://schemas.openxmlformats.org/officeDocument/2006/docPropsVTypes">
  <Template>Office Theme</Template>
  <TotalTime>0</TotalTime>
  <Words>1032</Words>
  <Application>Microsoft Office PowerPoint</Application>
  <PresentationFormat>Benutzerdefiniert</PresentationFormat>
  <Paragraphs>82</Paragraphs>
  <Slides>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Arial</vt:lpstr>
      <vt:lpstr>Calibri</vt:lpstr>
      <vt:lpstr>Helvetica</vt:lpstr>
      <vt:lpstr>Helvetica Narrow</vt:lpstr>
      <vt:lpstr>Verdana</vt:lpstr>
      <vt:lpstr>Wingdings</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Ribbeck</dc:creator>
  <cp:lastModifiedBy>Daniela Vogel</cp:lastModifiedBy>
  <cp:revision>58</cp:revision>
  <cp:lastPrinted>2020-08-31T15:06:36Z</cp:lastPrinted>
  <dcterms:created xsi:type="dcterms:W3CDTF">2020-07-27T15:10:18Z</dcterms:created>
  <dcterms:modified xsi:type="dcterms:W3CDTF">2020-09-02T09:41:09Z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0x010100524F467F85E1AB4C9FF8D4DA541F344A</vt:lpwstr>
  </property>
</Properties>
</file>